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75" r:id="rId3"/>
    <p:sldId id="276" r:id="rId4"/>
    <p:sldId id="278" r:id="rId5"/>
    <p:sldId id="279" r:id="rId6"/>
    <p:sldId id="280" r:id="rId7"/>
    <p:sldId id="292" r:id="rId8"/>
    <p:sldId id="281" r:id="rId9"/>
    <p:sldId id="294" r:id="rId10"/>
    <p:sldId id="284" r:id="rId11"/>
    <p:sldId id="283" r:id="rId12"/>
    <p:sldId id="282" r:id="rId13"/>
    <p:sldId id="291" r:id="rId14"/>
    <p:sldId id="285" r:id="rId15"/>
    <p:sldId id="290" r:id="rId16"/>
    <p:sldId id="287" r:id="rId17"/>
    <p:sldId id="293" r:id="rId18"/>
    <p:sldId id="288" r:id="rId19"/>
    <p:sldId id="289" r:id="rId20"/>
    <p:sldId id="286" r:id="rId21"/>
  </p:sldIdLst>
  <p:sldSz cx="12192000" cy="6858000"/>
  <p:notesSz cx="6858000" cy="9144000"/>
  <p:embeddedFontLst>
    <p:embeddedFont>
      <p:font typeface="Cambria Math" panose="02040503050406030204" pitchFamily="18" charset="0"/>
      <p:regular r:id="rId23"/>
    </p:embeddedFont>
    <p:embeddedFont>
      <p:font typeface="Nunito" pitchFamily="2" charset="0"/>
      <p:regular r:id="rId24"/>
      <p:bold r:id="rId25"/>
      <p:italic r:id="rId26"/>
      <p:boldItalic r:id="rId27"/>
    </p:embeddedFont>
    <p:embeddedFont>
      <p:font typeface="Nunito Sans" pitchFamily="2" charset="0"/>
      <p:regular r:id="rId28"/>
      <p:bold r:id="rId29"/>
      <p:italic r:id="rId30"/>
      <p:boldItalic r:id="rId31"/>
    </p:embeddedFont>
    <p:embeddedFont>
      <p:font typeface="Verdana" panose="020B060403050404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8" roundtripDataSignature="AMtx7mjzioBSQ2xqiMSUoWaP4hFefd7rt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Estilo medio 4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C4B1156A-380E-4F78-BDF5-A606A8083BF9}" styleName="Estilo medio 4 - Énfasis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6323" autoAdjust="0"/>
  </p:normalViewPr>
  <p:slideViewPr>
    <p:cSldViewPr snapToGrid="0">
      <p:cViewPr varScale="1">
        <p:scale>
          <a:sx n="109" d="100"/>
          <a:sy n="109" d="100"/>
        </p:scale>
        <p:origin x="666"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font" Target="fonts/font12.fntdata"/><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8" Type="http://customschemas.google.com/relationships/presentationmetadata" Target="meta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10.png>
</file>

<file path=ppt/media/image22.png>
</file>

<file path=ppt/media/image220.png>
</file>

<file path=ppt/media/image23.png>
</file>

<file path=ppt/media/image24.jpeg>
</file>

<file path=ppt/media/image25.jpg>
</file>

<file path=ppt/media/image26.png>
</file>

<file path=ppt/media/image27.jpeg>
</file>

<file path=ppt/media/image28.jpeg>
</file>

<file path=ppt/media/image29.jpeg>
</file>

<file path=ppt/media/image3.png>
</file>

<file path=ppt/media/image30.jp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ES" sz="1200" b="0" i="0" u="none" strike="noStrike" cap="none">
                <a:solidFill>
                  <a:schemeClr val="dk1"/>
                </a:solidFill>
                <a:latin typeface="Arial"/>
                <a:ea typeface="Arial"/>
                <a:cs typeface="Arial"/>
                <a:sym typeface="Arial"/>
              </a:rPr>
              <a:t>‹Nº›</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 name="Google Shape;9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a:extLst>
            <a:ext uri="{FF2B5EF4-FFF2-40B4-BE49-F238E27FC236}">
              <a16:creationId xmlns:a16="http://schemas.microsoft.com/office/drawing/2014/main" id="{4923B922-C0D7-09CC-2A5D-71ABB3C6D1DD}"/>
            </a:ext>
          </a:extLst>
        </p:cNvPr>
        <p:cNvGrpSpPr/>
        <p:nvPr/>
      </p:nvGrpSpPr>
      <p:grpSpPr>
        <a:xfrm>
          <a:off x="0" y="0"/>
          <a:ext cx="0" cy="0"/>
          <a:chOff x="0" y="0"/>
          <a:chExt cx="0" cy="0"/>
        </a:xfrm>
      </p:grpSpPr>
      <p:sp>
        <p:nvSpPr>
          <p:cNvPr id="128" name="Google Shape;128;p4:notes">
            <a:extLst>
              <a:ext uri="{FF2B5EF4-FFF2-40B4-BE49-F238E27FC236}">
                <a16:creationId xmlns:a16="http://schemas.microsoft.com/office/drawing/2014/main" id="{5B455707-0960-1C21-4201-D5952538FFCB}"/>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a:extLst>
              <a:ext uri="{FF2B5EF4-FFF2-40B4-BE49-F238E27FC236}">
                <a16:creationId xmlns:a16="http://schemas.microsoft.com/office/drawing/2014/main" id="{D5CF3591-37B2-4256-CF01-BDB4B281830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95997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a:extLst>
            <a:ext uri="{FF2B5EF4-FFF2-40B4-BE49-F238E27FC236}">
              <a16:creationId xmlns:a16="http://schemas.microsoft.com/office/drawing/2014/main" id="{4923B922-C0D7-09CC-2A5D-71ABB3C6D1DD}"/>
            </a:ext>
          </a:extLst>
        </p:cNvPr>
        <p:cNvGrpSpPr/>
        <p:nvPr/>
      </p:nvGrpSpPr>
      <p:grpSpPr>
        <a:xfrm>
          <a:off x="0" y="0"/>
          <a:ext cx="0" cy="0"/>
          <a:chOff x="0" y="0"/>
          <a:chExt cx="0" cy="0"/>
        </a:xfrm>
      </p:grpSpPr>
      <p:sp>
        <p:nvSpPr>
          <p:cNvPr id="128" name="Google Shape;128;p4:notes">
            <a:extLst>
              <a:ext uri="{FF2B5EF4-FFF2-40B4-BE49-F238E27FC236}">
                <a16:creationId xmlns:a16="http://schemas.microsoft.com/office/drawing/2014/main" id="{5B455707-0960-1C21-4201-D5952538FFCB}"/>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a:extLst>
              <a:ext uri="{FF2B5EF4-FFF2-40B4-BE49-F238E27FC236}">
                <a16:creationId xmlns:a16="http://schemas.microsoft.com/office/drawing/2014/main" id="{D5CF3591-37B2-4256-CF01-BDB4B281830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64465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ADAE9C38-D438-7383-0E0D-4D0AF3F085D9}"/>
            </a:ext>
          </a:extLst>
        </p:cNvPr>
        <p:cNvGrpSpPr/>
        <p:nvPr/>
      </p:nvGrpSpPr>
      <p:grpSpPr>
        <a:xfrm>
          <a:off x="0" y="0"/>
          <a:ext cx="0" cy="0"/>
          <a:chOff x="0" y="0"/>
          <a:chExt cx="0" cy="0"/>
        </a:xfrm>
      </p:grpSpPr>
      <p:sp>
        <p:nvSpPr>
          <p:cNvPr id="187" name="Google Shape;187;p8:notes">
            <a:extLst>
              <a:ext uri="{FF2B5EF4-FFF2-40B4-BE49-F238E27FC236}">
                <a16:creationId xmlns:a16="http://schemas.microsoft.com/office/drawing/2014/main" id="{E8AF8A7B-C064-07D8-0D1F-C5502FCADF90}"/>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8:notes">
            <a:extLst>
              <a:ext uri="{FF2B5EF4-FFF2-40B4-BE49-F238E27FC236}">
                <a16:creationId xmlns:a16="http://schemas.microsoft.com/office/drawing/2014/main" id="{3E922549-A0C5-F0E5-8862-C8B0BAD5220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979847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a:extLst>
            <a:ext uri="{FF2B5EF4-FFF2-40B4-BE49-F238E27FC236}">
              <a16:creationId xmlns:a16="http://schemas.microsoft.com/office/drawing/2014/main" id="{8BFD0849-3BC0-E98C-FC84-8C9EDCBF5A75}"/>
            </a:ext>
          </a:extLst>
        </p:cNvPr>
        <p:cNvGrpSpPr/>
        <p:nvPr/>
      </p:nvGrpSpPr>
      <p:grpSpPr>
        <a:xfrm>
          <a:off x="0" y="0"/>
          <a:ext cx="0" cy="0"/>
          <a:chOff x="0" y="0"/>
          <a:chExt cx="0" cy="0"/>
        </a:xfrm>
      </p:grpSpPr>
      <p:sp>
        <p:nvSpPr>
          <p:cNvPr id="343" name="Google Shape;343;p19:notes">
            <a:extLst>
              <a:ext uri="{FF2B5EF4-FFF2-40B4-BE49-F238E27FC236}">
                <a16:creationId xmlns:a16="http://schemas.microsoft.com/office/drawing/2014/main" id="{6D192AFF-DE4E-78AA-06CB-39211DADA90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4" name="Google Shape;344;p19:notes">
            <a:extLst>
              <a:ext uri="{FF2B5EF4-FFF2-40B4-BE49-F238E27FC236}">
                <a16:creationId xmlns:a16="http://schemas.microsoft.com/office/drawing/2014/main" id="{B8FE9095-E4DD-5AE2-399A-8B7BAD442D7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0971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8" name="Google Shape;18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C7E4EF94-D31D-DD40-BA91-952C2857C685}"/>
            </a:ext>
          </a:extLst>
        </p:cNvPr>
        <p:cNvGrpSpPr/>
        <p:nvPr/>
      </p:nvGrpSpPr>
      <p:grpSpPr>
        <a:xfrm>
          <a:off x="0" y="0"/>
          <a:ext cx="0" cy="0"/>
          <a:chOff x="0" y="0"/>
          <a:chExt cx="0" cy="0"/>
        </a:xfrm>
      </p:grpSpPr>
      <p:sp>
        <p:nvSpPr>
          <p:cNvPr id="187" name="Google Shape;187;p8:notes">
            <a:extLst>
              <a:ext uri="{FF2B5EF4-FFF2-40B4-BE49-F238E27FC236}">
                <a16:creationId xmlns:a16="http://schemas.microsoft.com/office/drawing/2014/main" id="{7FD5F534-98A3-D0B1-2632-B73F0DA0E46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8:notes">
            <a:extLst>
              <a:ext uri="{FF2B5EF4-FFF2-40B4-BE49-F238E27FC236}">
                <a16:creationId xmlns:a16="http://schemas.microsoft.com/office/drawing/2014/main" id="{25C34048-9C88-ED1F-1813-9BB8813D004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00688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a:extLst>
            <a:ext uri="{FF2B5EF4-FFF2-40B4-BE49-F238E27FC236}">
              <a16:creationId xmlns:a16="http://schemas.microsoft.com/office/drawing/2014/main" id="{58D03E6F-709F-106D-5193-E83394878F65}"/>
            </a:ext>
          </a:extLst>
        </p:cNvPr>
        <p:cNvGrpSpPr/>
        <p:nvPr/>
      </p:nvGrpSpPr>
      <p:grpSpPr>
        <a:xfrm>
          <a:off x="0" y="0"/>
          <a:ext cx="0" cy="0"/>
          <a:chOff x="0" y="0"/>
          <a:chExt cx="0" cy="0"/>
        </a:xfrm>
      </p:grpSpPr>
      <p:sp>
        <p:nvSpPr>
          <p:cNvPr id="187" name="Google Shape;187;p8:notes">
            <a:extLst>
              <a:ext uri="{FF2B5EF4-FFF2-40B4-BE49-F238E27FC236}">
                <a16:creationId xmlns:a16="http://schemas.microsoft.com/office/drawing/2014/main" id="{5CA2A0FC-6D3F-CE34-AB46-E1BE6FC53EF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s-CO" sz="1800" dirty="0">
                <a:effectLst/>
                <a:latin typeface="Aptos"/>
                <a:ea typeface="Times New Roman" panose="02020603050405020304" pitchFamily="18" charset="0"/>
                <a:cs typeface="Times New Roman" panose="02020603050405020304" pitchFamily="18" charset="0"/>
              </a:rPr>
              <a:t>El análisis de flujo de caja es una herramienta fundamental para evaluar la viabilidad financiera del proyecto y determinar su atractivo para inversionistas y financiadores. Proporciona una visión detallada de los ingresos y egresos esperados a lo largo del tiempo, permitiendo calcular indicadores clave como el Valor Presente Neto (VPN), la Tasa Interna de Retorno (TIR) y el Período de Recuperación de la Inversión (</a:t>
            </a:r>
            <a:r>
              <a:rPr lang="es-CO" sz="1800" dirty="0" err="1">
                <a:effectLst/>
                <a:latin typeface="Aptos"/>
                <a:ea typeface="Times New Roman" panose="02020603050405020304" pitchFamily="18" charset="0"/>
                <a:cs typeface="Times New Roman" panose="02020603050405020304" pitchFamily="18" charset="0"/>
              </a:rPr>
              <a:t>Payback</a:t>
            </a:r>
            <a:r>
              <a:rPr lang="es-CO" sz="1800" dirty="0">
                <a:effectLst/>
                <a:latin typeface="Aptos"/>
                <a:ea typeface="Times New Roman" panose="02020603050405020304" pitchFamily="18" charset="0"/>
                <a:cs typeface="Times New Roman" panose="02020603050405020304" pitchFamily="18" charset="0"/>
              </a:rPr>
              <a:t>).</a:t>
            </a:r>
            <a:endParaRPr lang="es-MX" sz="1800" dirty="0">
              <a:effectLst/>
              <a:latin typeface="Aptos"/>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es-CO" sz="800" i="1" dirty="0">
              <a:solidFill>
                <a:srgbClr val="000000"/>
              </a:solidFill>
              <a:effectLst/>
              <a:latin typeface="Nunito" pitchFamily="2" charset="0"/>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s-CO" sz="800" i="1" dirty="0">
                <a:solidFill>
                  <a:srgbClr val="000000"/>
                </a:solidFill>
                <a:effectLst/>
                <a:latin typeface="Nunito" pitchFamily="2" charset="0"/>
                <a:ea typeface="Times New Roman" panose="02020603050405020304" pitchFamily="18" charset="0"/>
                <a:cs typeface="Times New Roman" panose="02020603050405020304" pitchFamily="18" charset="0"/>
              </a:rPr>
              <a:t>EXTERNALIDAD</a:t>
            </a:r>
          </a:p>
          <a:p>
            <a:pPr marL="285750" lvl="0" indent="-285750" algn="l" rtl="0">
              <a:spcBef>
                <a:spcPts val="0"/>
              </a:spcBef>
              <a:spcAft>
                <a:spcPts val="0"/>
              </a:spcAft>
              <a:buFont typeface="Wingdings" panose="05000000000000000000" pitchFamily="2" charset="2"/>
              <a:buChar char="§"/>
            </a:pPr>
            <a:r>
              <a:rPr lang="es-CO" sz="800" dirty="0">
                <a:solidFill>
                  <a:srgbClr val="000000"/>
                </a:solidFill>
                <a:effectLst/>
                <a:latin typeface="Nunito" pitchFamily="2" charset="0"/>
                <a:ea typeface="Times New Roman" panose="02020603050405020304" pitchFamily="18" charset="0"/>
                <a:cs typeface="Times New Roman" panose="02020603050405020304" pitchFamily="18" charset="0"/>
              </a:rPr>
              <a:t>CREACIÓN NUEVOS EMPLEOS DIRECTOS</a:t>
            </a:r>
            <a:endParaRPr lang="es-CO" sz="800" i="1" dirty="0">
              <a:solidFill>
                <a:srgbClr val="000000"/>
              </a:solidFill>
              <a:effectLst/>
              <a:latin typeface="Nunito" pitchFamily="2" charset="0"/>
              <a:ea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Wingdings" panose="05000000000000000000" pitchFamily="2" charset="2"/>
              <a:buChar char="§"/>
            </a:pPr>
            <a:r>
              <a:rPr lang="es-CO" sz="800" i="1" dirty="0">
                <a:solidFill>
                  <a:srgbClr val="000000"/>
                </a:solidFill>
                <a:effectLst/>
                <a:latin typeface="Nunito" pitchFamily="2" charset="0"/>
                <a:ea typeface="Times New Roman" panose="02020603050405020304" pitchFamily="18" charset="0"/>
                <a:cs typeface="Times New Roman" panose="02020603050405020304" pitchFamily="18" charset="0"/>
              </a:rPr>
              <a:t>EMPLEOS INDIRECTOS</a:t>
            </a:r>
          </a:p>
          <a:p>
            <a:pPr marL="285750" lvl="0" indent="-285750" algn="l" rtl="0">
              <a:spcBef>
                <a:spcPts val="0"/>
              </a:spcBef>
              <a:spcAft>
                <a:spcPts val="0"/>
              </a:spcAft>
              <a:buFont typeface="Wingdings" panose="05000000000000000000" pitchFamily="2" charset="2"/>
              <a:buChar char="§"/>
            </a:pPr>
            <a:r>
              <a:rPr lang="es-CO" sz="800" i="1" dirty="0">
                <a:solidFill>
                  <a:srgbClr val="000000"/>
                </a:solidFill>
                <a:effectLst/>
                <a:latin typeface="Nunito" pitchFamily="2" charset="0"/>
                <a:ea typeface="Times New Roman" panose="02020603050405020304" pitchFamily="18" charset="0"/>
                <a:cs typeface="Times New Roman" panose="02020603050405020304" pitchFamily="18" charset="0"/>
              </a:rPr>
              <a:t>APLICACIÓN DEL MULTIPLICADOR SOCIOECONÓMICO</a:t>
            </a:r>
            <a:r>
              <a:rPr lang="es-MX" sz="800" dirty="0">
                <a:effectLst/>
                <a:latin typeface="Nunito" pitchFamily="2" charset="0"/>
              </a:rPr>
              <a:t> </a:t>
            </a:r>
            <a:r>
              <a:rPr lang="es-CO" sz="800" b="0" dirty="0">
                <a:effectLst/>
                <a:latin typeface="Nunito" pitchFamily="2" charset="0"/>
                <a:ea typeface="Times New Roman" panose="02020603050405020304" pitchFamily="18" charset="0"/>
                <a:cs typeface="Times New Roman" panose="02020603050405020304" pitchFamily="18" charset="0"/>
              </a:rPr>
              <a:t>	</a:t>
            </a:r>
          </a:p>
          <a:p>
            <a:pPr marL="285750" lvl="0" indent="-285750" algn="l" rtl="0">
              <a:spcBef>
                <a:spcPts val="0"/>
              </a:spcBef>
              <a:spcAft>
                <a:spcPts val="0"/>
              </a:spcAft>
              <a:buFont typeface="Wingdings" panose="05000000000000000000" pitchFamily="2" charset="2"/>
              <a:buChar char="§"/>
            </a:pPr>
            <a:r>
              <a:rPr lang="es-CO" sz="800" i="1" dirty="0">
                <a:solidFill>
                  <a:srgbClr val="000000"/>
                </a:solidFill>
                <a:effectLst/>
                <a:latin typeface="Nunito" pitchFamily="2" charset="0"/>
                <a:ea typeface="Times New Roman" panose="02020603050405020304" pitchFamily="18" charset="0"/>
                <a:cs typeface="Times New Roman" panose="02020603050405020304" pitchFamily="18" charset="0"/>
              </a:rPr>
              <a:t>COSTO SOCIAL ANUAL DE CO₂ EVITADO</a:t>
            </a:r>
            <a:endParaRPr sz="800" dirty="0">
              <a:latin typeface="Nunito" pitchFamily="2" charset="0"/>
            </a:endParaRPr>
          </a:p>
        </p:txBody>
      </p:sp>
      <p:sp>
        <p:nvSpPr>
          <p:cNvPr id="188" name="Google Shape;188;p8:notes">
            <a:extLst>
              <a:ext uri="{FF2B5EF4-FFF2-40B4-BE49-F238E27FC236}">
                <a16:creationId xmlns:a16="http://schemas.microsoft.com/office/drawing/2014/main" id="{B22D2C59-1FB3-8B27-FE87-51750738B26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0797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08521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114300" lvl="1" algn="ctr" eaLnBrk="0" fontAlgn="base" hangingPunct="0">
              <a:spcAft>
                <a:spcPts val="800"/>
              </a:spcAft>
              <a:buSzPts val="1000"/>
              <a:tabLst>
                <a:tab pos="914400" algn="l"/>
              </a:tabLst>
            </a:pPr>
            <a:r>
              <a:rPr lang="es-MX" b="1" dirty="0">
                <a:solidFill>
                  <a:srgbClr val="4E2009"/>
                </a:solidFill>
                <a:latin typeface="Nunito" pitchFamily="2" charset="0"/>
              </a:rPr>
              <a:t>1. SISTEMA SOLAR FOTOVOLTAICO:</a:t>
            </a:r>
          </a:p>
          <a:p>
            <a:pPr eaLnBrk="0" fontAlgn="base" hangingPunct="0">
              <a:spcBef>
                <a:spcPct val="0"/>
              </a:spcBef>
              <a:spcAft>
                <a:spcPct val="0"/>
              </a:spcAft>
              <a:buClrTx/>
            </a:pPr>
            <a:r>
              <a:rPr lang="es-MX" sz="1000" b="1" dirty="0">
                <a:solidFill>
                  <a:srgbClr val="4E2009"/>
                </a:solidFill>
                <a:latin typeface="Nunito" pitchFamily="2" charset="0"/>
              </a:rPr>
              <a:t>1.1. Implementación de un Plan de Mantenimiento Preventivo y Correctivo</a:t>
            </a: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Limpieza periódica de paneles solares (mínimo cada 3 meses o según condiciones ambientales).</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Inspecciones visuales de módulos, estructuras, inversores y cableado.</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Revisión de puntos de conexión y terminales de corriente continua (DC) y corriente alterna (AC).</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Revisión del estado de las baterías, si el sistema cuenta con almacenamiento, evaluando profundidad de descarga y ciclos de carga.</a:t>
            </a:r>
          </a:p>
          <a:p>
            <a:pPr eaLnBrk="0" fontAlgn="base" hangingPunct="0">
              <a:spcBef>
                <a:spcPct val="0"/>
              </a:spcBef>
              <a:spcAft>
                <a:spcPct val="0"/>
              </a:spcAft>
              <a:buClrTx/>
            </a:pPr>
            <a:r>
              <a:rPr lang="es-MX" sz="1000" b="1" dirty="0">
                <a:solidFill>
                  <a:srgbClr val="4E2009"/>
                </a:solidFill>
                <a:latin typeface="Nunito" pitchFamily="2" charset="0"/>
              </a:rPr>
              <a:t>1.2. Sistema de Monitoreo y Telemetría en Tiempo Real</a:t>
            </a:r>
          </a:p>
          <a:p>
            <a:pPr marL="628650" indent="-1714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Instalación de un sistema </a:t>
            </a:r>
            <a:r>
              <a:rPr lang="es-MX" sz="1000" dirty="0" err="1">
                <a:solidFill>
                  <a:srgbClr val="4E2009"/>
                </a:solidFill>
                <a:latin typeface="Nunito" pitchFamily="2" charset="0"/>
              </a:rPr>
              <a:t>SCADA</a:t>
            </a:r>
            <a:r>
              <a:rPr lang="es-MX" sz="1000" dirty="0">
                <a:solidFill>
                  <a:srgbClr val="4E2009"/>
                </a:solidFill>
                <a:latin typeface="Nunito" pitchFamily="2" charset="0"/>
              </a:rPr>
              <a:t> o plataforma de monitoreo para alertas tempranas de fallas o disminución de rendimiento.</a:t>
            </a:r>
          </a:p>
          <a:p>
            <a:pPr marL="628650" indent="-1714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Supervisión de generación, eficiencia, pérdidas de energía y desempeño de cada </a:t>
            </a:r>
            <a:r>
              <a:rPr lang="es-MX" sz="1000" dirty="0" err="1">
                <a:solidFill>
                  <a:srgbClr val="4E2009"/>
                </a:solidFill>
                <a:latin typeface="Nunito" pitchFamily="2" charset="0"/>
              </a:rPr>
              <a:t>string</a:t>
            </a:r>
            <a:r>
              <a:rPr lang="es-MX" sz="1000" dirty="0">
                <a:solidFill>
                  <a:srgbClr val="4E2009"/>
                </a:solidFill>
                <a:latin typeface="Nunito" pitchFamily="2" charset="0"/>
              </a:rPr>
              <a:t>.</a:t>
            </a:r>
          </a:p>
          <a:p>
            <a:pPr eaLnBrk="0" fontAlgn="base" hangingPunct="0">
              <a:spcBef>
                <a:spcPct val="0"/>
              </a:spcBef>
              <a:spcAft>
                <a:spcPct val="0"/>
              </a:spcAft>
              <a:buClrTx/>
            </a:pPr>
            <a:r>
              <a:rPr lang="es-MX" sz="1000" b="1" dirty="0">
                <a:solidFill>
                  <a:srgbClr val="4E2009"/>
                </a:solidFill>
                <a:latin typeface="Nunito" pitchFamily="2" charset="0"/>
              </a:rPr>
              <a:t>1.3. Inventario de Repuestos Críticos</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Disponibilidad local de paneles solares de repuesto, inversores de reemplazo, fusibles, conectores </a:t>
            </a:r>
            <a:r>
              <a:rPr lang="es-MX" sz="1000" dirty="0" err="1">
                <a:solidFill>
                  <a:srgbClr val="4E2009"/>
                </a:solidFill>
                <a:latin typeface="Nunito" pitchFamily="2" charset="0"/>
              </a:rPr>
              <a:t>MC4</a:t>
            </a:r>
            <a:r>
              <a:rPr lang="es-MX" sz="1000" dirty="0">
                <a:solidFill>
                  <a:srgbClr val="4E2009"/>
                </a:solidFill>
                <a:latin typeface="Nunito" pitchFamily="2" charset="0"/>
              </a:rPr>
              <a:t>, controladores de carga, entre otros.</a:t>
            </a:r>
          </a:p>
          <a:p>
            <a:pPr eaLnBrk="0" fontAlgn="base" hangingPunct="0">
              <a:spcBef>
                <a:spcPct val="0"/>
              </a:spcBef>
              <a:spcAft>
                <a:spcPct val="0"/>
              </a:spcAft>
              <a:buClrTx/>
            </a:pPr>
            <a:r>
              <a:rPr lang="es-MX" sz="1000" b="1" dirty="0">
                <a:solidFill>
                  <a:srgbClr val="4E2009"/>
                </a:solidFill>
                <a:latin typeface="Nunito" pitchFamily="2" charset="0"/>
              </a:rPr>
              <a:t>1.4. Formación y Capacitación de Personal Local</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Capacitación de operarios comunitarios en tareas básicas de mantenimiento y detección de fallas.</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Planes de actualización técnica anual.</a:t>
            </a:r>
          </a:p>
          <a:p>
            <a:pPr eaLnBrk="0" fontAlgn="base" hangingPunct="0">
              <a:spcBef>
                <a:spcPct val="0"/>
              </a:spcBef>
              <a:spcAft>
                <a:spcPct val="0"/>
              </a:spcAft>
              <a:buClrTx/>
            </a:pPr>
            <a:r>
              <a:rPr lang="es-MX" sz="1000" b="1" dirty="0">
                <a:solidFill>
                  <a:srgbClr val="4E2009"/>
                </a:solidFill>
                <a:latin typeface="Nunito" pitchFamily="2" charset="0"/>
              </a:rPr>
              <a:t>1.5. Protocolos de Emergencia y Contingencia</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Procedimientos para actuar en casos de daños por tormentas, vandalismo o fallos de componentes clave.</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Contratos de mantenimiento correctivo especializado de ser necesario.</a:t>
            </a:r>
            <a:endParaRPr kumimoji="0" lang="es-MX" altLang="es-MX" sz="1000" b="0" i="0" u="none" strike="noStrike" cap="none" normalizeH="0" baseline="0" dirty="0">
              <a:ln>
                <a:noFill/>
              </a:ln>
              <a:solidFill>
                <a:srgbClr val="4E2009"/>
              </a:solidFill>
              <a:effectLst/>
              <a:latin typeface="Nunito" pitchFamily="2" charset="0"/>
            </a:endParaRPr>
          </a:p>
          <a:p>
            <a:pPr marL="0" lvl="0" indent="0" algn="l" rtl="0">
              <a:spcBef>
                <a:spcPts val="0"/>
              </a:spcBef>
              <a:spcAft>
                <a:spcPts val="0"/>
              </a:spcAft>
              <a:buNone/>
            </a:pPr>
            <a:endParaRPr dirty="0"/>
          </a:p>
        </p:txBody>
      </p:sp>
      <p:sp>
        <p:nvSpPr>
          <p:cNvPr id="178" name="Google Shape;17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79835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obj">
  <p:cSld name="OBJECT">
    <p:spTree>
      <p:nvGrpSpPr>
        <p:cNvPr id="1" name="Shape 19"/>
        <p:cNvGrpSpPr/>
        <p:nvPr/>
      </p:nvGrpSpPr>
      <p:grpSpPr>
        <a:xfrm>
          <a:off x="0" y="0"/>
          <a:ext cx="0" cy="0"/>
          <a:chOff x="0" y="0"/>
          <a:chExt cx="0" cy="0"/>
        </a:xfrm>
      </p:grpSpPr>
      <p:sp>
        <p:nvSpPr>
          <p:cNvPr id="20" name="Google Shape;20;p21"/>
          <p:cNvSpPr txBox="1">
            <a:spLocks noGrp="1"/>
          </p:cNvSpPr>
          <p:nvPr>
            <p:ph type="ftr" idx="11"/>
          </p:nvPr>
        </p:nvSpPr>
        <p:spPr>
          <a:xfrm>
            <a:off x="4038600" y="6356350"/>
            <a:ext cx="4114800" cy="365125"/>
          </a:xfrm>
          <a:prstGeom prst="rect">
            <a:avLst/>
          </a:prstGeom>
          <a:noFill/>
          <a:ln>
            <a:noFill/>
          </a:ln>
        </p:spPr>
        <p:txBody>
          <a:bodyPr spcFirstLastPara="1" wrap="square" lIns="0" tIns="0" rIns="0" bIns="0" anchor="ctr" anchorCtr="0">
            <a:no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1"/>
          <p:cNvSpPr txBox="1">
            <a:spLocks noGrp="1"/>
          </p:cNvSpPr>
          <p:nvPr>
            <p:ph type="dt" idx="10"/>
          </p:nvPr>
        </p:nvSpPr>
        <p:spPr>
          <a:xfrm>
            <a:off x="838200" y="6356350"/>
            <a:ext cx="2743200"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1"/>
          <p:cNvSpPr txBox="1">
            <a:spLocks noGrp="1"/>
          </p:cNvSpPr>
          <p:nvPr>
            <p:ph type="sldNum" idx="12"/>
          </p:nvPr>
        </p:nvSpPr>
        <p:spPr>
          <a:xfrm>
            <a:off x="8610600" y="6356350"/>
            <a:ext cx="2743200"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s-ES"/>
              <a:t>‹Nº›</a:t>
            </a:fld>
            <a:endParaRPr sz="1200" b="0" i="0" u="none" strike="noStrike" cap="none">
              <a:latin typeface="Arial"/>
              <a:ea typeface="Arial"/>
              <a:cs typeface="Arial"/>
              <a:sym typeface="Arial"/>
            </a:endParaRPr>
          </a:p>
        </p:txBody>
      </p:sp>
      <p:pic>
        <p:nvPicPr>
          <p:cNvPr id="5" name="Picture 2" descr="Cómo ahorrar energía: Estrategias para la gestión energética - Energy Master - Ahorro en servicios públicos">
            <a:extLst>
              <a:ext uri="{FF2B5EF4-FFF2-40B4-BE49-F238E27FC236}">
                <a16:creationId xmlns:a16="http://schemas.microsoft.com/office/drawing/2014/main" id="{CF214EEB-E5F2-4E9A-B9CB-94A72880FF8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1797"/>
            <a:ext cx="12191999" cy="673327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3"/>
        <p:cNvGrpSpPr/>
        <p:nvPr/>
      </p:nvGrpSpPr>
      <p:grpSpPr>
        <a:xfrm>
          <a:off x="0" y="0"/>
          <a:ext cx="0" cy="0"/>
          <a:chOff x="0" y="0"/>
          <a:chExt cx="0" cy="0"/>
        </a:xfrm>
      </p:grpSpPr>
      <p:sp>
        <p:nvSpPr>
          <p:cNvPr id="74" name="Google Shape;74;p3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30"/>
          <p:cNvSpPr>
            <a:spLocks noGrp="1"/>
          </p:cNvSpPr>
          <p:nvPr>
            <p:ph type="pic" idx="2"/>
          </p:nvPr>
        </p:nvSpPr>
        <p:spPr>
          <a:xfrm>
            <a:off x="5183188" y="987425"/>
            <a:ext cx="6172200" cy="4873625"/>
          </a:xfrm>
          <a:prstGeom prst="rect">
            <a:avLst/>
          </a:prstGeom>
          <a:noFill/>
          <a:ln>
            <a:noFill/>
          </a:ln>
        </p:spPr>
      </p:sp>
      <p:sp>
        <p:nvSpPr>
          <p:cNvPr id="76" name="Google Shape;76;p3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7" name="Google Shape;77;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0"/>
        <p:cNvGrpSpPr/>
        <p:nvPr/>
      </p:nvGrpSpPr>
      <p:grpSpPr>
        <a:xfrm>
          <a:off x="0" y="0"/>
          <a:ext cx="0" cy="0"/>
          <a:chOff x="0" y="0"/>
          <a:chExt cx="0" cy="0"/>
        </a:xfrm>
      </p:grpSpPr>
      <p:sp>
        <p:nvSpPr>
          <p:cNvPr id="81" name="Google Shape;81;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3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86"/>
        <p:cNvGrpSpPr/>
        <p:nvPr/>
      </p:nvGrpSpPr>
      <p:grpSpPr>
        <a:xfrm>
          <a:off x="0" y="0"/>
          <a:ext cx="0" cy="0"/>
          <a:chOff x="0" y="0"/>
          <a:chExt cx="0" cy="0"/>
        </a:xfrm>
      </p:grpSpPr>
      <p:sp>
        <p:nvSpPr>
          <p:cNvPr id="87" name="Google Shape;87;p3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3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3"/>
        <p:cNvGrpSpPr/>
        <p:nvPr/>
      </p:nvGrpSpPr>
      <p:grpSpPr>
        <a:xfrm>
          <a:off x="0" y="0"/>
          <a:ext cx="0" cy="0"/>
          <a:chOff x="0" y="0"/>
          <a:chExt cx="0" cy="0"/>
        </a:xfrm>
      </p:grpSpPr>
      <p:sp>
        <p:nvSpPr>
          <p:cNvPr id="24" name="Google Shape;24;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27"/>
        <p:cNvGrpSpPr/>
        <p:nvPr/>
      </p:nvGrpSpPr>
      <p:grpSpPr>
        <a:xfrm>
          <a:off x="0" y="0"/>
          <a:ext cx="0" cy="0"/>
          <a:chOff x="0" y="0"/>
          <a:chExt cx="0" cy="0"/>
        </a:xfrm>
      </p:grpSpPr>
      <p:sp>
        <p:nvSpPr>
          <p:cNvPr id="28" name="Google Shape;28;p2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0" name="Google Shape;30;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objetos">
  <p:cSld name="Título y objetos">
    <p:spTree>
      <p:nvGrpSpPr>
        <p:cNvPr id="1" name="Shape 33"/>
        <p:cNvGrpSpPr/>
        <p:nvPr/>
      </p:nvGrpSpPr>
      <p:grpSpPr>
        <a:xfrm>
          <a:off x="0" y="0"/>
          <a:ext cx="0" cy="0"/>
          <a:chOff x="0" y="0"/>
          <a:chExt cx="0" cy="0"/>
        </a:xfrm>
      </p:grpSpPr>
      <p:sp>
        <p:nvSpPr>
          <p:cNvPr id="34" name="Google Shape;34;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39"/>
        <p:cNvGrpSpPr/>
        <p:nvPr/>
      </p:nvGrpSpPr>
      <p:grpSpPr>
        <a:xfrm>
          <a:off x="0" y="0"/>
          <a:ext cx="0" cy="0"/>
          <a:chOff x="0" y="0"/>
          <a:chExt cx="0" cy="0"/>
        </a:xfrm>
      </p:grpSpPr>
      <p:sp>
        <p:nvSpPr>
          <p:cNvPr id="40" name="Google Shape;40;p2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2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757575"/>
              </a:buClr>
              <a:buSzPts val="2400"/>
              <a:buNone/>
              <a:defRPr sz="2400">
                <a:solidFill>
                  <a:srgbClr val="757575"/>
                </a:solidFill>
              </a:defRPr>
            </a:lvl1pPr>
            <a:lvl2pPr marL="914400" lvl="1" indent="-228600" algn="l">
              <a:lnSpc>
                <a:spcPct val="90000"/>
              </a:lnSpc>
              <a:spcBef>
                <a:spcPts val="500"/>
              </a:spcBef>
              <a:spcAft>
                <a:spcPts val="0"/>
              </a:spcAft>
              <a:buClr>
                <a:srgbClr val="757575"/>
              </a:buClr>
              <a:buSzPts val="2000"/>
              <a:buNone/>
              <a:defRPr sz="2000">
                <a:solidFill>
                  <a:srgbClr val="757575"/>
                </a:solidFill>
              </a:defRPr>
            </a:lvl2pPr>
            <a:lvl3pPr marL="1371600" lvl="2" indent="-228600" algn="l">
              <a:lnSpc>
                <a:spcPct val="90000"/>
              </a:lnSpc>
              <a:spcBef>
                <a:spcPts val="500"/>
              </a:spcBef>
              <a:spcAft>
                <a:spcPts val="0"/>
              </a:spcAft>
              <a:buClr>
                <a:srgbClr val="757575"/>
              </a:buClr>
              <a:buSzPts val="1800"/>
              <a:buNone/>
              <a:defRPr sz="1800">
                <a:solidFill>
                  <a:srgbClr val="757575"/>
                </a:solidFill>
              </a:defRPr>
            </a:lvl3pPr>
            <a:lvl4pPr marL="1828800" lvl="3" indent="-228600" algn="l">
              <a:lnSpc>
                <a:spcPct val="90000"/>
              </a:lnSpc>
              <a:spcBef>
                <a:spcPts val="500"/>
              </a:spcBef>
              <a:spcAft>
                <a:spcPts val="0"/>
              </a:spcAft>
              <a:buClr>
                <a:srgbClr val="757575"/>
              </a:buClr>
              <a:buSzPts val="1600"/>
              <a:buNone/>
              <a:defRPr sz="1600">
                <a:solidFill>
                  <a:srgbClr val="757575"/>
                </a:solidFill>
              </a:defRPr>
            </a:lvl4pPr>
            <a:lvl5pPr marL="2286000" lvl="4" indent="-228600" algn="l">
              <a:lnSpc>
                <a:spcPct val="90000"/>
              </a:lnSpc>
              <a:spcBef>
                <a:spcPts val="500"/>
              </a:spcBef>
              <a:spcAft>
                <a:spcPts val="0"/>
              </a:spcAft>
              <a:buClr>
                <a:srgbClr val="757575"/>
              </a:buClr>
              <a:buSzPts val="1600"/>
              <a:buNone/>
              <a:defRPr sz="1600">
                <a:solidFill>
                  <a:srgbClr val="757575"/>
                </a:solidFill>
              </a:defRPr>
            </a:lvl5pPr>
            <a:lvl6pPr marL="2743200" lvl="5" indent="-228600" algn="l">
              <a:lnSpc>
                <a:spcPct val="90000"/>
              </a:lnSpc>
              <a:spcBef>
                <a:spcPts val="500"/>
              </a:spcBef>
              <a:spcAft>
                <a:spcPts val="0"/>
              </a:spcAft>
              <a:buClr>
                <a:srgbClr val="757575"/>
              </a:buClr>
              <a:buSzPts val="1600"/>
              <a:buNone/>
              <a:defRPr sz="1600">
                <a:solidFill>
                  <a:srgbClr val="757575"/>
                </a:solidFill>
              </a:defRPr>
            </a:lvl6pPr>
            <a:lvl7pPr marL="3200400" lvl="6" indent="-228600" algn="l">
              <a:lnSpc>
                <a:spcPct val="90000"/>
              </a:lnSpc>
              <a:spcBef>
                <a:spcPts val="500"/>
              </a:spcBef>
              <a:spcAft>
                <a:spcPts val="0"/>
              </a:spcAft>
              <a:buClr>
                <a:srgbClr val="757575"/>
              </a:buClr>
              <a:buSzPts val="1600"/>
              <a:buNone/>
              <a:defRPr sz="1600">
                <a:solidFill>
                  <a:srgbClr val="757575"/>
                </a:solidFill>
              </a:defRPr>
            </a:lvl7pPr>
            <a:lvl8pPr marL="3657600" lvl="7" indent="-228600" algn="l">
              <a:lnSpc>
                <a:spcPct val="90000"/>
              </a:lnSpc>
              <a:spcBef>
                <a:spcPts val="500"/>
              </a:spcBef>
              <a:spcAft>
                <a:spcPts val="0"/>
              </a:spcAft>
              <a:buClr>
                <a:srgbClr val="757575"/>
              </a:buClr>
              <a:buSzPts val="1600"/>
              <a:buNone/>
              <a:defRPr sz="1600">
                <a:solidFill>
                  <a:srgbClr val="757575"/>
                </a:solidFill>
              </a:defRPr>
            </a:lvl8pPr>
            <a:lvl9pPr marL="4114800" lvl="8" indent="-228600" algn="l">
              <a:lnSpc>
                <a:spcPct val="90000"/>
              </a:lnSpc>
              <a:spcBef>
                <a:spcPts val="500"/>
              </a:spcBef>
              <a:spcAft>
                <a:spcPts val="0"/>
              </a:spcAft>
              <a:buClr>
                <a:srgbClr val="757575"/>
              </a:buClr>
              <a:buSzPts val="1600"/>
              <a:buNone/>
              <a:defRPr sz="1600">
                <a:solidFill>
                  <a:srgbClr val="757575"/>
                </a:solidFill>
              </a:defRPr>
            </a:lvl9pPr>
          </a:lstStyle>
          <a:p>
            <a:endParaRPr/>
          </a:p>
        </p:txBody>
      </p:sp>
      <p:sp>
        <p:nvSpPr>
          <p:cNvPr id="42" name="Google Shape;42;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5"/>
        <p:cNvGrpSpPr/>
        <p:nvPr/>
      </p:nvGrpSpPr>
      <p:grpSpPr>
        <a:xfrm>
          <a:off x="0" y="0"/>
          <a:ext cx="0" cy="0"/>
          <a:chOff x="0" y="0"/>
          <a:chExt cx="0" cy="0"/>
        </a:xfrm>
      </p:grpSpPr>
      <p:sp>
        <p:nvSpPr>
          <p:cNvPr id="46" name="Google Shape;46;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2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2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2"/>
        <p:cNvGrpSpPr/>
        <p:nvPr/>
      </p:nvGrpSpPr>
      <p:grpSpPr>
        <a:xfrm>
          <a:off x="0" y="0"/>
          <a:ext cx="0" cy="0"/>
          <a:chOff x="0" y="0"/>
          <a:chExt cx="0" cy="0"/>
        </a:xfrm>
      </p:grpSpPr>
      <p:sp>
        <p:nvSpPr>
          <p:cNvPr id="53" name="Google Shape;53;p2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2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5" name="Google Shape;55;p2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2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7" name="Google Shape;57;p2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1"/>
        <p:cNvGrpSpPr/>
        <p:nvPr/>
      </p:nvGrpSpPr>
      <p:grpSpPr>
        <a:xfrm>
          <a:off x="0" y="0"/>
          <a:ext cx="0" cy="0"/>
          <a:chOff x="0" y="0"/>
          <a:chExt cx="0" cy="0"/>
        </a:xfrm>
      </p:grpSpPr>
      <p:sp>
        <p:nvSpPr>
          <p:cNvPr id="62" name="Google Shape;62;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66"/>
        <p:cNvGrpSpPr/>
        <p:nvPr/>
      </p:nvGrpSpPr>
      <p:grpSpPr>
        <a:xfrm>
          <a:off x="0" y="0"/>
          <a:ext cx="0" cy="0"/>
          <a:chOff x="0" y="0"/>
          <a:chExt cx="0" cy="0"/>
        </a:xfrm>
      </p:grpSpPr>
      <p:sp>
        <p:nvSpPr>
          <p:cNvPr id="67" name="Google Shape;67;p2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2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9" name="Google Shape;69;p2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0" name="Google Shape;70;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20"/>
          <p:cNvPicPr preferRelativeResize="0"/>
          <p:nvPr/>
        </p:nvPicPr>
        <p:blipFill rotWithShape="1">
          <a:blip r:embed="rId14">
            <a:alphaModFix/>
          </a:blip>
          <a:srcRect b="3187"/>
          <a:stretch/>
        </p:blipFill>
        <p:spPr>
          <a:xfrm>
            <a:off x="0" y="-27277"/>
            <a:ext cx="12192000" cy="6639446"/>
          </a:xfrm>
          <a:prstGeom prst="rect">
            <a:avLst/>
          </a:prstGeom>
          <a:noFill/>
          <a:ln>
            <a:noFill/>
          </a:ln>
        </p:spPr>
      </p:pic>
      <p:sp>
        <p:nvSpPr>
          <p:cNvPr id="11" name="Google Shape;11;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lay"/>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2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 name="Google Shape;13;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5" name="Google Shape;15;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757575"/>
                </a:solidFill>
                <a:latin typeface="Arial"/>
                <a:ea typeface="Arial"/>
                <a:cs typeface="Arial"/>
                <a:sym typeface="Arial"/>
              </a:defRPr>
            </a:lvl1pPr>
            <a:lvl2pPr marL="0" marR="0" lvl="1" indent="0" algn="r" rtl="0">
              <a:spcBef>
                <a:spcPts val="0"/>
              </a:spcBef>
              <a:buNone/>
              <a:defRPr sz="1200" b="0" i="0" u="none" strike="noStrike" cap="none">
                <a:solidFill>
                  <a:srgbClr val="757575"/>
                </a:solidFill>
                <a:latin typeface="Arial"/>
                <a:ea typeface="Arial"/>
                <a:cs typeface="Arial"/>
                <a:sym typeface="Arial"/>
              </a:defRPr>
            </a:lvl2pPr>
            <a:lvl3pPr marL="0" marR="0" lvl="2" indent="0" algn="r" rtl="0">
              <a:spcBef>
                <a:spcPts val="0"/>
              </a:spcBef>
              <a:buNone/>
              <a:defRPr sz="1200" b="0" i="0" u="none" strike="noStrike" cap="none">
                <a:solidFill>
                  <a:srgbClr val="757575"/>
                </a:solidFill>
                <a:latin typeface="Arial"/>
                <a:ea typeface="Arial"/>
                <a:cs typeface="Arial"/>
                <a:sym typeface="Arial"/>
              </a:defRPr>
            </a:lvl3pPr>
            <a:lvl4pPr marL="0" marR="0" lvl="3" indent="0" algn="r" rtl="0">
              <a:spcBef>
                <a:spcPts val="0"/>
              </a:spcBef>
              <a:buNone/>
              <a:defRPr sz="1200" b="0" i="0" u="none" strike="noStrike" cap="none">
                <a:solidFill>
                  <a:srgbClr val="757575"/>
                </a:solidFill>
                <a:latin typeface="Arial"/>
                <a:ea typeface="Arial"/>
                <a:cs typeface="Arial"/>
                <a:sym typeface="Arial"/>
              </a:defRPr>
            </a:lvl4pPr>
            <a:lvl5pPr marL="0" marR="0" lvl="4" indent="0" algn="r" rtl="0">
              <a:spcBef>
                <a:spcPts val="0"/>
              </a:spcBef>
              <a:buNone/>
              <a:defRPr sz="1200" b="0" i="0" u="none" strike="noStrike" cap="none">
                <a:solidFill>
                  <a:srgbClr val="757575"/>
                </a:solidFill>
                <a:latin typeface="Arial"/>
                <a:ea typeface="Arial"/>
                <a:cs typeface="Arial"/>
                <a:sym typeface="Arial"/>
              </a:defRPr>
            </a:lvl5pPr>
            <a:lvl6pPr marL="0" marR="0" lvl="5" indent="0" algn="r" rtl="0">
              <a:spcBef>
                <a:spcPts val="0"/>
              </a:spcBef>
              <a:buNone/>
              <a:defRPr sz="1200" b="0" i="0" u="none" strike="noStrike" cap="none">
                <a:solidFill>
                  <a:srgbClr val="757575"/>
                </a:solidFill>
                <a:latin typeface="Arial"/>
                <a:ea typeface="Arial"/>
                <a:cs typeface="Arial"/>
                <a:sym typeface="Arial"/>
              </a:defRPr>
            </a:lvl6pPr>
            <a:lvl7pPr marL="0" marR="0" lvl="6" indent="0" algn="r" rtl="0">
              <a:spcBef>
                <a:spcPts val="0"/>
              </a:spcBef>
              <a:buNone/>
              <a:defRPr sz="1200" b="0" i="0" u="none" strike="noStrike" cap="none">
                <a:solidFill>
                  <a:srgbClr val="757575"/>
                </a:solidFill>
                <a:latin typeface="Arial"/>
                <a:ea typeface="Arial"/>
                <a:cs typeface="Arial"/>
                <a:sym typeface="Arial"/>
              </a:defRPr>
            </a:lvl7pPr>
            <a:lvl8pPr marL="0" marR="0" lvl="7" indent="0" algn="r" rtl="0">
              <a:spcBef>
                <a:spcPts val="0"/>
              </a:spcBef>
              <a:buNone/>
              <a:defRPr sz="1200" b="0" i="0" u="none" strike="noStrike" cap="none">
                <a:solidFill>
                  <a:srgbClr val="757575"/>
                </a:solidFill>
                <a:latin typeface="Arial"/>
                <a:ea typeface="Arial"/>
                <a:cs typeface="Arial"/>
                <a:sym typeface="Arial"/>
              </a:defRPr>
            </a:lvl8pPr>
            <a:lvl9pPr marL="0" marR="0" lvl="8" indent="0" algn="r" rtl="0">
              <a:spcBef>
                <a:spcPts val="0"/>
              </a:spcBef>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‹Nº›</a:t>
            </a:fld>
            <a:endParaRPr/>
          </a:p>
        </p:txBody>
      </p:sp>
      <p:sp>
        <p:nvSpPr>
          <p:cNvPr id="16" name="Google Shape;16;p20"/>
          <p:cNvSpPr/>
          <p:nvPr/>
        </p:nvSpPr>
        <p:spPr>
          <a:xfrm>
            <a:off x="0" y="6760055"/>
            <a:ext cx="12192000" cy="191729"/>
          </a:xfrm>
          <a:prstGeom prst="rect">
            <a:avLst/>
          </a:prstGeom>
          <a:solidFill>
            <a:srgbClr val="FEC5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7" name="Google Shape;17;p20"/>
          <p:cNvPicPr preferRelativeResize="0"/>
          <p:nvPr/>
        </p:nvPicPr>
        <p:blipFill rotWithShape="1">
          <a:blip r:embed="rId15">
            <a:alphaModFix/>
          </a:blip>
          <a:srcRect/>
          <a:stretch/>
        </p:blipFill>
        <p:spPr>
          <a:xfrm>
            <a:off x="315078" y="245831"/>
            <a:ext cx="1139825" cy="895577"/>
          </a:xfrm>
          <a:prstGeom prst="rect">
            <a:avLst/>
          </a:prstGeom>
          <a:noFill/>
          <a:ln>
            <a:noFill/>
          </a:ln>
        </p:spPr>
      </p:pic>
      <p:sp>
        <p:nvSpPr>
          <p:cNvPr id="18" name="Google Shape;18;p20"/>
          <p:cNvSpPr txBox="1"/>
          <p:nvPr/>
        </p:nvSpPr>
        <p:spPr>
          <a:xfrm>
            <a:off x="5053263" y="6699296"/>
            <a:ext cx="2085474" cy="24622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ES" sz="1000" b="1" i="0" u="none" strike="noStrike" cap="none">
                <a:solidFill>
                  <a:schemeClr val="lt1"/>
                </a:solidFill>
                <a:latin typeface="Verdana"/>
                <a:ea typeface="Verdana"/>
                <a:cs typeface="Verdana"/>
                <a:sym typeface="Verdana"/>
              </a:rPr>
              <a:t>www.fenoge.gov.co</a:t>
            </a:r>
            <a:endParaRPr sz="1000" b="1" i="0" u="none" strike="noStrike" cap="none">
              <a:solidFill>
                <a:schemeClr val="lt1"/>
              </a:solidFill>
              <a:latin typeface="Verdana"/>
              <a:ea typeface="Verdana"/>
              <a:cs typeface="Verdana"/>
              <a:sym typeface="Verdana"/>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5.jpg"/><Relationship Id="rId5" Type="http://schemas.openxmlformats.org/officeDocument/2006/relationships/image" Target="../media/image24.jpe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30.jpg"/><Relationship Id="rId7"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31.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210.png"/><Relationship Id="rId3" Type="http://schemas.openxmlformats.org/officeDocument/2006/relationships/image" Target="../media/image19.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20.png"/></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grpSp>
        <p:nvGrpSpPr>
          <p:cNvPr id="96" name="Google Shape;96;p1"/>
          <p:cNvGrpSpPr/>
          <p:nvPr/>
        </p:nvGrpSpPr>
        <p:grpSpPr>
          <a:xfrm>
            <a:off x="-98183" y="-314449"/>
            <a:ext cx="12191572" cy="6972300"/>
            <a:chOff x="0" y="0"/>
            <a:chExt cx="20104806" cy="11497839"/>
          </a:xfrm>
        </p:grpSpPr>
        <p:pic>
          <p:nvPicPr>
            <p:cNvPr id="97" name="Google Shape;97;p1"/>
            <p:cNvPicPr preferRelativeResize="0"/>
            <p:nvPr/>
          </p:nvPicPr>
          <p:blipFill rotWithShape="1">
            <a:blip r:embed="rId3">
              <a:alphaModFix/>
            </a:blip>
            <a:srcRect/>
            <a:stretch/>
          </p:blipFill>
          <p:spPr>
            <a:xfrm>
              <a:off x="0" y="0"/>
              <a:ext cx="20104806" cy="11497839"/>
            </a:xfrm>
            <a:prstGeom prst="rect">
              <a:avLst/>
            </a:prstGeom>
            <a:noFill/>
            <a:ln>
              <a:noFill/>
            </a:ln>
          </p:spPr>
        </p:pic>
        <p:pic>
          <p:nvPicPr>
            <p:cNvPr id="98" name="Google Shape;98;p1"/>
            <p:cNvPicPr preferRelativeResize="0"/>
            <p:nvPr/>
          </p:nvPicPr>
          <p:blipFill rotWithShape="1">
            <a:blip r:embed="rId4">
              <a:alphaModFix/>
            </a:blip>
            <a:srcRect/>
            <a:stretch/>
          </p:blipFill>
          <p:spPr>
            <a:xfrm>
              <a:off x="7809388" y="849680"/>
              <a:ext cx="11987880" cy="10052223"/>
            </a:xfrm>
            <a:prstGeom prst="rect">
              <a:avLst/>
            </a:prstGeom>
            <a:noFill/>
            <a:ln>
              <a:noFill/>
            </a:ln>
          </p:spPr>
        </p:pic>
        <p:pic>
          <p:nvPicPr>
            <p:cNvPr id="99" name="Google Shape;99;p1"/>
            <p:cNvPicPr preferRelativeResize="0"/>
            <p:nvPr/>
          </p:nvPicPr>
          <p:blipFill rotWithShape="1">
            <a:blip r:embed="rId5">
              <a:alphaModFix/>
            </a:blip>
            <a:srcRect/>
            <a:stretch/>
          </p:blipFill>
          <p:spPr>
            <a:xfrm>
              <a:off x="17570857" y="481891"/>
              <a:ext cx="2014362" cy="257152"/>
            </a:xfrm>
            <a:prstGeom prst="rect">
              <a:avLst/>
            </a:prstGeom>
            <a:noFill/>
            <a:ln>
              <a:noFill/>
            </a:ln>
          </p:spPr>
        </p:pic>
      </p:grpSp>
      <p:sp>
        <p:nvSpPr>
          <p:cNvPr id="100" name="Google Shape;100;p1"/>
          <p:cNvSpPr/>
          <p:nvPr/>
        </p:nvSpPr>
        <p:spPr>
          <a:xfrm>
            <a:off x="0" y="1673338"/>
            <a:ext cx="6096000" cy="3178486"/>
          </a:xfrm>
          <a:prstGeom prst="rect">
            <a:avLst/>
          </a:prstGeom>
          <a:noFill/>
          <a:ln>
            <a:noFill/>
          </a:ln>
        </p:spPr>
        <p:txBody>
          <a:bodyPr spcFirstLastPara="1" wrap="square" lIns="91425" tIns="45700" rIns="91425" bIns="45700" anchor="ctr" anchorCtr="0">
            <a:noAutofit/>
          </a:bodyPr>
          <a:lstStyle/>
          <a:p>
            <a:pPr>
              <a:lnSpc>
                <a:spcPct val="85000"/>
              </a:lnSpc>
            </a:pPr>
            <a:r>
              <a:rPr lang="es-CO" sz="3600" b="1" dirty="0">
                <a:solidFill>
                  <a:srgbClr val="4E2009"/>
                </a:solidFill>
                <a:latin typeface="Nunito" pitchFamily="2" charset="0"/>
              </a:rPr>
              <a:t>CONSEJO COMUNITARIO </a:t>
            </a:r>
            <a:r>
              <a:rPr lang="es-MX" sz="3600" b="1" dirty="0">
                <a:solidFill>
                  <a:srgbClr val="4E2009"/>
                </a:solidFill>
                <a:latin typeface="Nunito" pitchFamily="2" charset="0"/>
              </a:rPr>
              <a:t>RENACER NEGRO</a:t>
            </a:r>
          </a:p>
          <a:p>
            <a:pPr>
              <a:lnSpc>
                <a:spcPct val="85000"/>
              </a:lnSpc>
            </a:pPr>
            <a:r>
              <a:rPr lang="es-CO" sz="3600" b="1" dirty="0" err="1">
                <a:solidFill>
                  <a:srgbClr val="4E2009"/>
                </a:solidFill>
                <a:latin typeface="Nunito" pitchFamily="2" charset="0"/>
              </a:rPr>
              <a:t>C0319809</a:t>
            </a:r>
            <a:r>
              <a:rPr lang="es-CO" sz="3600" b="1" dirty="0">
                <a:solidFill>
                  <a:srgbClr val="4E2009"/>
                </a:solidFill>
                <a:latin typeface="Nunito" pitchFamily="2" charset="0"/>
              </a:rPr>
              <a:t>-PE-00435</a:t>
            </a:r>
            <a:endParaRPr lang="es-MX" sz="3600" b="1" dirty="0">
              <a:solidFill>
                <a:srgbClr val="4E2009"/>
              </a:solidFill>
              <a:latin typeface="Nunito" pitchFamily="2" charset="0"/>
            </a:endParaRPr>
          </a:p>
        </p:txBody>
      </p:sp>
      <p:sp>
        <p:nvSpPr>
          <p:cNvPr id="101" name="Google Shape;101;p1"/>
          <p:cNvSpPr/>
          <p:nvPr/>
        </p:nvSpPr>
        <p:spPr>
          <a:xfrm>
            <a:off x="487680" y="4906224"/>
            <a:ext cx="4467467" cy="295852"/>
          </a:xfrm>
          <a:prstGeom prst="rect">
            <a:avLst/>
          </a:prstGeom>
          <a:solidFill>
            <a:srgbClr val="4E200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EC500"/>
              </a:buClr>
              <a:buSzPts val="2000"/>
              <a:buFont typeface="Nunito Sans"/>
              <a:buNone/>
            </a:pPr>
            <a:r>
              <a:rPr lang="es-ES" sz="2000" b="0" i="0" u="none" strike="noStrike" cap="none" dirty="0">
                <a:solidFill>
                  <a:srgbClr val="FEC500"/>
                </a:solidFill>
                <a:latin typeface="Nunito" pitchFamily="2" charset="0"/>
                <a:ea typeface="Nunito Sans"/>
                <a:cs typeface="Nunito Sans"/>
                <a:sym typeface="Nunito Sans"/>
              </a:rPr>
              <a:t>Timbiquí, Cauca</a:t>
            </a:r>
            <a:endParaRPr sz="2000" b="0" i="0" u="none" strike="noStrike" cap="none" dirty="0">
              <a:solidFill>
                <a:srgbClr val="FEC500"/>
              </a:solidFill>
              <a:latin typeface="Nunito" pitchFamily="2" charset="0"/>
              <a:ea typeface="Nunito Sans"/>
              <a:cs typeface="Nunito Sans"/>
              <a:sym typeface="Nunito Sans"/>
            </a:endParaRPr>
          </a:p>
        </p:txBody>
      </p:sp>
      <p:sp>
        <p:nvSpPr>
          <p:cNvPr id="102" name="Google Shape;102;p1"/>
          <p:cNvSpPr txBox="1"/>
          <p:nvPr/>
        </p:nvSpPr>
        <p:spPr>
          <a:xfrm>
            <a:off x="8608985" y="247076"/>
            <a:ext cx="2118360"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1000" b="0" i="0" u="none" strike="noStrike" cap="none">
                <a:solidFill>
                  <a:srgbClr val="4E2009"/>
                </a:solidFill>
                <a:latin typeface="Nunito" pitchFamily="2" charset="0"/>
                <a:ea typeface="Nunito"/>
                <a:cs typeface="Nunito"/>
                <a:sym typeface="Nunito"/>
              </a:rPr>
              <a:t>@fondofenoge</a:t>
            </a:r>
            <a:endParaRPr sz="1000">
              <a:solidFill>
                <a:srgbClr val="4E2009"/>
              </a:solidFill>
              <a:latin typeface="Nunito" pitchFamily="2" charset="0"/>
              <a:ea typeface="Nunito"/>
              <a:cs typeface="Nunito"/>
              <a:sym typeface="Nunito"/>
            </a:endParaRPr>
          </a:p>
        </p:txBody>
      </p:sp>
      <p:cxnSp>
        <p:nvCxnSpPr>
          <p:cNvPr id="104" name="Google Shape;104;p1"/>
          <p:cNvCxnSpPr/>
          <p:nvPr/>
        </p:nvCxnSpPr>
        <p:spPr>
          <a:xfrm>
            <a:off x="487680" y="6248400"/>
            <a:ext cx="914400" cy="0"/>
          </a:xfrm>
          <a:prstGeom prst="straightConnector1">
            <a:avLst/>
          </a:prstGeom>
          <a:noFill/>
          <a:ln w="19050" cap="flat" cmpd="sng">
            <a:solidFill>
              <a:srgbClr val="4E2009"/>
            </a:solidFill>
            <a:prstDash val="solid"/>
            <a:miter lim="800000"/>
            <a:headEnd type="none" w="sm" len="sm"/>
            <a:tailEnd type="none" w="sm" len="sm"/>
          </a:ln>
        </p:spPr>
      </p:cxnSp>
      <p:pic>
        <p:nvPicPr>
          <p:cNvPr id="105" name="Google Shape;105;p1"/>
          <p:cNvPicPr preferRelativeResize="0"/>
          <p:nvPr/>
        </p:nvPicPr>
        <p:blipFill rotWithShape="1">
          <a:blip r:embed="rId6">
            <a:alphaModFix/>
          </a:blip>
          <a:srcRect/>
          <a:stretch/>
        </p:blipFill>
        <p:spPr>
          <a:xfrm>
            <a:off x="315078" y="247423"/>
            <a:ext cx="1139825" cy="895577"/>
          </a:xfrm>
          <a:prstGeom prst="rect">
            <a:avLst/>
          </a:prstGeom>
          <a:noFill/>
          <a:ln>
            <a:noFill/>
          </a:ln>
        </p:spPr>
      </p:pic>
      <p:pic>
        <p:nvPicPr>
          <p:cNvPr id="106" name="Google Shape;106;p1"/>
          <p:cNvPicPr preferRelativeResize="0"/>
          <p:nvPr/>
        </p:nvPicPr>
        <p:blipFill rotWithShape="1">
          <a:blip r:embed="rId7">
            <a:alphaModFix/>
          </a:blip>
          <a:srcRect/>
          <a:stretch/>
        </p:blipFill>
        <p:spPr>
          <a:xfrm>
            <a:off x="375467" y="-1210026"/>
            <a:ext cx="1139825" cy="89557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7"/>
          <p:cNvSpPr/>
          <p:nvPr/>
        </p:nvSpPr>
        <p:spPr>
          <a:xfrm flipH="1">
            <a:off x="-3" y="0"/>
            <a:ext cx="12192002" cy="6929718"/>
          </a:xfrm>
          <a:prstGeom prst="rect">
            <a:avLst/>
          </a:prstGeom>
          <a:solidFill>
            <a:srgbClr val="FEC5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pitchFamily="2" charset="0"/>
              <a:sym typeface="Arial"/>
            </a:endParaRPr>
          </a:p>
        </p:txBody>
      </p:sp>
      <p:sp>
        <p:nvSpPr>
          <p:cNvPr id="182" name="Google Shape;182;p7"/>
          <p:cNvSpPr/>
          <p:nvPr/>
        </p:nvSpPr>
        <p:spPr>
          <a:xfrm>
            <a:off x="1900518" y="172681"/>
            <a:ext cx="8865570" cy="89557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262626"/>
              </a:buClr>
              <a:buSzPts val="4000"/>
              <a:buFont typeface="Nunito Sans"/>
              <a:buNone/>
            </a:pPr>
            <a:r>
              <a:rPr lang="es-MX" sz="3200" b="1" dirty="0">
                <a:solidFill>
                  <a:srgbClr val="4E2009"/>
                </a:solidFill>
                <a:latin typeface="Nunito" pitchFamily="2" charset="0"/>
                <a:ea typeface="+mn-ea"/>
                <a:sym typeface="Nunito Sans"/>
              </a:rPr>
              <a:t>MECANISMOS DE SOSTENIBILIDAD DEL PROYECTO</a:t>
            </a:r>
          </a:p>
        </p:txBody>
      </p:sp>
      <p:pic>
        <p:nvPicPr>
          <p:cNvPr id="185" name="Google Shape;185;p7"/>
          <p:cNvPicPr preferRelativeResize="0"/>
          <p:nvPr/>
        </p:nvPicPr>
        <p:blipFill rotWithShape="1">
          <a:blip r:embed="rId3">
            <a:alphaModFix/>
          </a:blip>
          <a:srcRect/>
          <a:stretch/>
        </p:blipFill>
        <p:spPr>
          <a:xfrm>
            <a:off x="315078" y="247423"/>
            <a:ext cx="1139825" cy="895577"/>
          </a:xfrm>
          <a:prstGeom prst="rect">
            <a:avLst/>
          </a:prstGeom>
          <a:noFill/>
          <a:ln>
            <a:noFill/>
          </a:ln>
        </p:spPr>
      </p:pic>
      <p:pic>
        <p:nvPicPr>
          <p:cNvPr id="4" name="Imagen 1" descr="Logotipo&#10;&#10;Descripción generada automáticamente">
            <a:extLst>
              <a:ext uri="{FF2B5EF4-FFF2-40B4-BE49-F238E27FC236}">
                <a16:creationId xmlns:a16="http://schemas.microsoft.com/office/drawing/2014/main" id="{B2F9F17C-2C73-09BC-26D8-3CF3ED0872B9}"/>
              </a:ext>
            </a:extLst>
          </p:cNvPr>
          <p:cNvPicPr>
            <a:picLocks noChangeAspect="1"/>
          </p:cNvPicPr>
          <p:nvPr/>
        </p:nvPicPr>
        <p:blipFill>
          <a:blip r:embed="rId4">
            <a:extLst>
              <a:ext uri="{28A0092B-C50C-407E-A947-70E740481C1C}">
                <a14:useLocalDpi xmlns:a14="http://schemas.microsoft.com/office/drawing/2010/main" val="0"/>
              </a:ext>
            </a:extLst>
          </a:blip>
          <a:srcRect l="45211"/>
          <a:stretch/>
        </p:blipFill>
        <p:spPr bwMode="auto">
          <a:xfrm>
            <a:off x="10766088" y="6032500"/>
            <a:ext cx="1437413" cy="825500"/>
          </a:xfrm>
          <a:prstGeom prst="rect">
            <a:avLst/>
          </a:prstGeom>
          <a:noFill/>
          <a:ln>
            <a:noFill/>
          </a:ln>
        </p:spPr>
      </p:pic>
      <p:sp>
        <p:nvSpPr>
          <p:cNvPr id="8" name="Rectangle 1">
            <a:extLst>
              <a:ext uri="{FF2B5EF4-FFF2-40B4-BE49-F238E27FC236}">
                <a16:creationId xmlns:a16="http://schemas.microsoft.com/office/drawing/2014/main" id="{7994DA8E-8DA3-472C-B2E2-B204F0109395}"/>
              </a:ext>
            </a:extLst>
          </p:cNvPr>
          <p:cNvSpPr>
            <a:spLocks noChangeArrowheads="1"/>
          </p:cNvSpPr>
          <p:nvPr/>
        </p:nvSpPr>
        <p:spPr bwMode="auto">
          <a:xfrm>
            <a:off x="6580095" y="1304895"/>
            <a:ext cx="5091952" cy="4369786"/>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s-MX" altLang="es-MX" sz="1100" b="1" dirty="0">
                <a:solidFill>
                  <a:srgbClr val="4E2009"/>
                </a:solidFill>
                <a:latin typeface="Nunito" pitchFamily="2" charset="0"/>
              </a:rPr>
              <a:t>5. Gobernanza comunitaria y participación activa</a:t>
            </a:r>
          </a:p>
          <a:p>
            <a:pPr marL="0" marR="0" lvl="0" indent="0" algn="l" defTabSz="914400" rtl="0" eaLnBrk="0" fontAlgn="base" latinLnBrk="0" hangingPunct="0">
              <a:lnSpc>
                <a:spcPct val="100000"/>
              </a:lnSpc>
              <a:spcBef>
                <a:spcPct val="0"/>
              </a:spcBef>
              <a:spcAft>
                <a:spcPct val="0"/>
              </a:spcAft>
              <a:buClrTx/>
              <a:buSzTx/>
              <a:tabLst/>
            </a:pPr>
            <a:endParaRPr lang="es-MX" altLang="es-MX" sz="1100" b="1" dirty="0">
              <a:solidFill>
                <a:srgbClr val="4E2009"/>
              </a:solidFill>
              <a:latin typeface="Nunito" pitchFamily="2" charset="0"/>
            </a:endParaRPr>
          </a:p>
          <a:p>
            <a:pPr marL="742950" lvl="1" indent="-285750" algn="just" eaLnBrk="0" fontAlgn="base" hangingPunct="0">
              <a:spcAft>
                <a:spcPts val="800"/>
              </a:spcAft>
              <a:buSzPts val="1000"/>
              <a:buFont typeface="Wingdings" panose="05000000000000000000" pitchFamily="2" charset="2"/>
              <a:buChar char="§"/>
              <a:tabLst>
                <a:tab pos="914400" algn="l"/>
              </a:tabLst>
            </a:pPr>
            <a:r>
              <a:rPr lang="es-MX" sz="1100" dirty="0">
                <a:solidFill>
                  <a:srgbClr val="4E2009"/>
                </a:solidFill>
                <a:latin typeface="Nunito" pitchFamily="2" charset="0"/>
              </a:rPr>
              <a:t>Fortalecer la participación comunitaria y el empoderamiento de los ciudadanos en la gestión y administración del sistema energético - </a:t>
            </a:r>
            <a:r>
              <a:rPr lang="es-CO" sz="1100" dirty="0">
                <a:solidFill>
                  <a:srgbClr val="4E2009"/>
                </a:solidFill>
                <a:latin typeface="Nunito" pitchFamily="2" charset="0"/>
              </a:rPr>
              <a:t>Involucrar a la comunidad en la toma de decisiones y la gestión del sistema.</a:t>
            </a:r>
            <a:endParaRPr lang="es-MX" sz="1100" dirty="0">
              <a:solidFill>
                <a:srgbClr val="4E2009"/>
              </a:solidFill>
              <a:latin typeface="Nunito" pitchFamily="2" charset="0"/>
            </a:endParaRPr>
          </a:p>
          <a:p>
            <a:pPr marL="742950" lvl="1" indent="-285750" algn="just" eaLnBrk="0" fontAlgn="base" hangingPunct="0">
              <a:spcAft>
                <a:spcPts val="800"/>
              </a:spcAft>
              <a:buSzPts val="1000"/>
              <a:buFont typeface="Wingdings" panose="05000000000000000000" pitchFamily="2" charset="2"/>
              <a:buChar char="§"/>
              <a:tabLst>
                <a:tab pos="914400" algn="l"/>
              </a:tabLst>
            </a:pPr>
            <a:r>
              <a:rPr lang="es-MX" altLang="es-MX" sz="1100" dirty="0">
                <a:solidFill>
                  <a:srgbClr val="4E2009"/>
                </a:solidFill>
                <a:latin typeface="Nunito" pitchFamily="2" charset="0"/>
              </a:rPr>
              <a:t>Comité de vigilancia o veeduría comunitaria.</a:t>
            </a:r>
          </a:p>
          <a:p>
            <a:pPr marL="457200" lvl="1" algn="just" eaLnBrk="0" fontAlgn="base" hangingPunct="0">
              <a:spcAft>
                <a:spcPts val="800"/>
              </a:spcAft>
              <a:buSzPts val="1000"/>
              <a:tabLst>
                <a:tab pos="914400" algn="l"/>
              </a:tabLst>
            </a:pPr>
            <a:endParaRPr lang="es-MX" altLang="es-MX" sz="1100" dirty="0">
              <a:solidFill>
                <a:srgbClr val="4E2009"/>
              </a:solidFill>
              <a:latin typeface="Nunito" pitchFamily="2" charset="0"/>
            </a:endParaRPr>
          </a:p>
          <a:p>
            <a:pPr marL="0" marR="0" lvl="0" indent="0" algn="l" defTabSz="914400" rtl="0" eaLnBrk="0" fontAlgn="base" latinLnBrk="0" hangingPunct="0">
              <a:lnSpc>
                <a:spcPct val="100000"/>
              </a:lnSpc>
              <a:spcBef>
                <a:spcPct val="0"/>
              </a:spcBef>
              <a:spcAft>
                <a:spcPct val="0"/>
              </a:spcAft>
              <a:buClrTx/>
              <a:buSzTx/>
              <a:tabLst/>
            </a:pPr>
            <a:r>
              <a:rPr lang="es-MX" altLang="es-MX" sz="1100" b="1" dirty="0">
                <a:solidFill>
                  <a:srgbClr val="4E2009"/>
                </a:solidFill>
                <a:latin typeface="Nunito" pitchFamily="2" charset="0"/>
              </a:rPr>
              <a:t>6. Gestión de subsidios y fuentes complementarias de ingresos</a:t>
            </a:r>
          </a:p>
          <a:p>
            <a:pPr marL="0" marR="0" lvl="0" indent="0" algn="l" defTabSz="914400" rtl="0" eaLnBrk="0" fontAlgn="base" latinLnBrk="0" hangingPunct="0">
              <a:lnSpc>
                <a:spcPct val="100000"/>
              </a:lnSpc>
              <a:spcBef>
                <a:spcPct val="0"/>
              </a:spcBef>
              <a:spcAft>
                <a:spcPct val="0"/>
              </a:spcAft>
              <a:buClrTx/>
              <a:buSzTx/>
              <a:tabLst/>
            </a:pPr>
            <a:endParaRPr lang="es-MX" altLang="es-MX" sz="1100" b="1" dirty="0">
              <a:solidFill>
                <a:srgbClr val="4E2009"/>
              </a:solidFill>
              <a:latin typeface="Nunito" pitchFamily="2" charset="0"/>
            </a:endParaRPr>
          </a:p>
          <a:p>
            <a:pPr marL="742950" lvl="1" indent="-285750">
              <a:lnSpc>
                <a:spcPct val="107000"/>
              </a:lnSpc>
              <a:spcAft>
                <a:spcPts val="800"/>
              </a:spcAft>
              <a:buSzPts val="1000"/>
              <a:buFont typeface="Wingdings" panose="05000000000000000000" pitchFamily="2" charset="2"/>
              <a:buChar char="§"/>
              <a:tabLst>
                <a:tab pos="914400" algn="l"/>
              </a:tabLst>
            </a:pPr>
            <a:r>
              <a:rPr lang="es-CO" sz="1100" dirty="0">
                <a:solidFill>
                  <a:srgbClr val="4E2009"/>
                </a:solidFill>
                <a:latin typeface="Nunito" pitchFamily="2" charset="0"/>
              </a:rPr>
              <a:t>Asegurar la sostenibilidad del sistema mediante la correcta administración de recursos.</a:t>
            </a:r>
            <a:endParaRPr lang="es-MX" sz="1100" dirty="0">
              <a:solidFill>
                <a:srgbClr val="4E2009"/>
              </a:solidFill>
              <a:latin typeface="Nunito" pitchFamily="2" charset="0"/>
            </a:endParaRPr>
          </a:p>
          <a:p>
            <a:pPr marL="742950" lvl="1" indent="-285750">
              <a:lnSpc>
                <a:spcPct val="107000"/>
              </a:lnSpc>
              <a:spcAft>
                <a:spcPts val="800"/>
              </a:spcAft>
              <a:buSzPts val="1000"/>
              <a:buFont typeface="Wingdings" panose="05000000000000000000" pitchFamily="2" charset="2"/>
              <a:buChar char="§"/>
              <a:tabLst>
                <a:tab pos="914400" algn="l"/>
              </a:tabLst>
            </a:pPr>
            <a:r>
              <a:rPr lang="en-GB" sz="1100" dirty="0">
                <a:solidFill>
                  <a:srgbClr val="4E2009"/>
                </a:solidFill>
                <a:latin typeface="Nunito" pitchFamily="2" charset="0"/>
              </a:rPr>
              <a:t>Tarifa </a:t>
            </a:r>
            <a:r>
              <a:rPr lang="es-CO" sz="1100" dirty="0">
                <a:solidFill>
                  <a:srgbClr val="4E2009"/>
                </a:solidFill>
                <a:latin typeface="Nunito" pitchFamily="2" charset="0"/>
              </a:rPr>
              <a:t>mínima</a:t>
            </a:r>
            <a:r>
              <a:rPr lang="en-GB" sz="1100" dirty="0">
                <a:solidFill>
                  <a:srgbClr val="4E2009"/>
                </a:solidFill>
                <a:latin typeface="Nunito" pitchFamily="2" charset="0"/>
              </a:rPr>
              <a:t> por </a:t>
            </a:r>
            <a:r>
              <a:rPr lang="es-CO" sz="1100" dirty="0">
                <a:solidFill>
                  <a:srgbClr val="4E2009"/>
                </a:solidFill>
                <a:latin typeface="Nunito" pitchFamily="2" charset="0"/>
              </a:rPr>
              <a:t>usuario</a:t>
            </a:r>
            <a:r>
              <a:rPr lang="en-GB" sz="1100" dirty="0">
                <a:solidFill>
                  <a:srgbClr val="4E2009"/>
                </a:solidFill>
                <a:latin typeface="Nunito" pitchFamily="2" charset="0"/>
              </a:rPr>
              <a:t>.</a:t>
            </a:r>
          </a:p>
          <a:p>
            <a:pPr marL="742950" lvl="1" indent="-285750">
              <a:lnSpc>
                <a:spcPct val="107000"/>
              </a:lnSpc>
              <a:spcAft>
                <a:spcPts val="800"/>
              </a:spcAft>
              <a:buSzPts val="1000"/>
              <a:buFont typeface="Wingdings" panose="05000000000000000000" pitchFamily="2" charset="2"/>
              <a:buChar char="§"/>
              <a:tabLst>
                <a:tab pos="914400" algn="l"/>
              </a:tabLst>
            </a:pPr>
            <a:r>
              <a:rPr lang="es-MX" altLang="es-MX" sz="1100" dirty="0">
                <a:solidFill>
                  <a:srgbClr val="4E2009"/>
                </a:solidFill>
                <a:latin typeface="Nunito" pitchFamily="2" charset="0"/>
              </a:rPr>
              <a:t>Acceso a programas del </a:t>
            </a:r>
            <a:r>
              <a:rPr lang="es-MX" altLang="es-MX" sz="1100" dirty="0" err="1">
                <a:solidFill>
                  <a:srgbClr val="4E2009"/>
                </a:solidFill>
                <a:latin typeface="Nunito" pitchFamily="2" charset="0"/>
              </a:rPr>
              <a:t>FAER</a:t>
            </a:r>
            <a:r>
              <a:rPr lang="es-MX" altLang="es-MX" sz="1100" dirty="0">
                <a:solidFill>
                  <a:srgbClr val="4E2009"/>
                </a:solidFill>
                <a:latin typeface="Nunito" pitchFamily="2" charset="0"/>
              </a:rPr>
              <a:t>, FENOGE o regalías.</a:t>
            </a:r>
          </a:p>
          <a:p>
            <a:pPr marL="742950" lvl="1" indent="-285750">
              <a:lnSpc>
                <a:spcPct val="107000"/>
              </a:lnSpc>
              <a:spcAft>
                <a:spcPts val="800"/>
              </a:spcAft>
              <a:buSzPts val="1000"/>
              <a:buFont typeface="Wingdings" panose="05000000000000000000" pitchFamily="2" charset="2"/>
              <a:buChar char="§"/>
              <a:tabLst>
                <a:tab pos="914400" algn="l"/>
              </a:tabLst>
            </a:pPr>
            <a:r>
              <a:rPr lang="es-CO" sz="1100" dirty="0">
                <a:solidFill>
                  <a:srgbClr val="4E2009"/>
                </a:solidFill>
                <a:latin typeface="Nunito" pitchFamily="2" charset="0"/>
              </a:rPr>
              <a:t>Apoyo gubernamental a través de subsidios energéticos.</a:t>
            </a:r>
          </a:p>
          <a:p>
            <a:pPr marL="457200" lvl="1">
              <a:lnSpc>
                <a:spcPct val="107000"/>
              </a:lnSpc>
              <a:spcAft>
                <a:spcPts val="800"/>
              </a:spcAft>
              <a:buSzPts val="1000"/>
              <a:tabLst>
                <a:tab pos="914400" algn="l"/>
              </a:tabLst>
            </a:pPr>
            <a:endParaRPr lang="en-GB" sz="1100" dirty="0">
              <a:solidFill>
                <a:srgbClr val="4E2009"/>
              </a:solidFill>
              <a:latin typeface="Nunito" pitchFamily="2" charset="0"/>
            </a:endParaRPr>
          </a:p>
          <a:p>
            <a:pPr marL="0" marR="0" lvl="0" indent="0" algn="l" defTabSz="914400" rtl="0" eaLnBrk="0" fontAlgn="base" latinLnBrk="0" hangingPunct="0">
              <a:lnSpc>
                <a:spcPct val="100000"/>
              </a:lnSpc>
              <a:spcBef>
                <a:spcPct val="0"/>
              </a:spcBef>
              <a:spcAft>
                <a:spcPct val="0"/>
              </a:spcAft>
              <a:buClrTx/>
              <a:buSzTx/>
              <a:tabLst/>
            </a:pPr>
            <a:r>
              <a:rPr lang="es-MX" altLang="es-MX" sz="1100" b="1" dirty="0">
                <a:solidFill>
                  <a:srgbClr val="4E2009"/>
                </a:solidFill>
                <a:latin typeface="Nunito" pitchFamily="2" charset="0"/>
              </a:rPr>
              <a:t>7. Convenios de apoyo institucional</a:t>
            </a:r>
          </a:p>
          <a:p>
            <a:pPr marL="0" marR="0" lvl="0" indent="0" algn="l" defTabSz="914400" rtl="0" eaLnBrk="0" fontAlgn="base" latinLnBrk="0" hangingPunct="0">
              <a:lnSpc>
                <a:spcPct val="100000"/>
              </a:lnSpc>
              <a:spcBef>
                <a:spcPct val="0"/>
              </a:spcBef>
              <a:spcAft>
                <a:spcPct val="0"/>
              </a:spcAft>
              <a:buClrTx/>
              <a:buSzTx/>
              <a:tabLst/>
            </a:pPr>
            <a:endParaRPr lang="es-MX" altLang="es-MX" sz="1100" b="1" dirty="0">
              <a:solidFill>
                <a:srgbClr val="4E2009"/>
              </a:solidFill>
              <a:latin typeface="Nunito" pitchFamily="2" charset="0"/>
            </a:endParaRPr>
          </a:p>
          <a:p>
            <a:pPr marL="742950" lvl="1" indent="-285750" algn="just" defTabSz="914400" eaLnBrk="0" fontAlgn="base" latinLnBrk="0" hangingPunct="0">
              <a:spcAft>
                <a:spcPts val="800"/>
              </a:spcAft>
              <a:buSzPts val="1000"/>
              <a:buFont typeface="Wingdings" panose="05000000000000000000" pitchFamily="2" charset="2"/>
              <a:buChar char="§"/>
              <a:tabLst>
                <a:tab pos="914400" algn="l"/>
              </a:tabLst>
            </a:pPr>
            <a:r>
              <a:rPr lang="es-MX" altLang="es-MX" sz="1100" dirty="0">
                <a:solidFill>
                  <a:srgbClr val="4E2009"/>
                </a:solidFill>
                <a:latin typeface="Nunito" pitchFamily="2" charset="0"/>
              </a:rPr>
              <a:t>Acompañamiento de la alcaldía, gobernación, universidades o entidades de cooperación.</a:t>
            </a:r>
            <a:endParaRPr kumimoji="0" lang="es-MX" altLang="es-MX" sz="1200" b="0" i="0" u="none" strike="noStrike" cap="none" normalizeH="0" baseline="0" dirty="0">
              <a:ln>
                <a:noFill/>
              </a:ln>
              <a:solidFill>
                <a:schemeClr val="tx1"/>
              </a:solidFill>
              <a:effectLst/>
              <a:latin typeface="Nunito" pitchFamily="2" charset="0"/>
            </a:endParaRPr>
          </a:p>
        </p:txBody>
      </p:sp>
      <p:sp>
        <p:nvSpPr>
          <p:cNvPr id="9" name="Rectangle 1">
            <a:extLst>
              <a:ext uri="{FF2B5EF4-FFF2-40B4-BE49-F238E27FC236}">
                <a16:creationId xmlns:a16="http://schemas.microsoft.com/office/drawing/2014/main" id="{3C00FA0D-F175-46F2-8596-4B0BEC5B1663}"/>
              </a:ext>
            </a:extLst>
          </p:cNvPr>
          <p:cNvSpPr>
            <a:spLocks noChangeArrowheads="1"/>
          </p:cNvSpPr>
          <p:nvPr/>
        </p:nvSpPr>
        <p:spPr bwMode="auto">
          <a:xfrm>
            <a:off x="805552" y="1387272"/>
            <a:ext cx="5386476" cy="5386090"/>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ctr" anchorCtr="0" compatLnSpc="1">
            <a:prstTxWarp prst="textNoShape">
              <a:avLst/>
            </a:prstTxWarp>
            <a:spAutoFit/>
          </a:bodyPr>
          <a:lstStyle/>
          <a:p>
            <a:pPr marL="228600" marR="0" lvl="0" indent="-228600" algn="l" defTabSz="914400" rtl="0" eaLnBrk="0" fontAlgn="base" latinLnBrk="0" hangingPunct="0">
              <a:lnSpc>
                <a:spcPct val="100000"/>
              </a:lnSpc>
              <a:spcBef>
                <a:spcPct val="0"/>
              </a:spcBef>
              <a:spcAft>
                <a:spcPct val="0"/>
              </a:spcAft>
              <a:buClrTx/>
              <a:buSzTx/>
              <a:buAutoNum type="arabicPeriod"/>
              <a:tabLst/>
            </a:pPr>
            <a:r>
              <a:rPr lang="es-MX" altLang="es-MX" sz="1100" b="1" dirty="0">
                <a:solidFill>
                  <a:srgbClr val="4E2009"/>
                </a:solidFill>
                <a:latin typeface="Nunito" pitchFamily="2" charset="0"/>
              </a:rPr>
              <a:t>Estructura administrativa formal y legalmente constituida:</a:t>
            </a:r>
          </a:p>
          <a:p>
            <a:pPr marR="0" lvl="0" algn="l" defTabSz="914400" rtl="0" eaLnBrk="0" fontAlgn="base" latinLnBrk="0" hangingPunct="0">
              <a:lnSpc>
                <a:spcPct val="100000"/>
              </a:lnSpc>
              <a:spcBef>
                <a:spcPct val="0"/>
              </a:spcBef>
              <a:spcAft>
                <a:spcPct val="0"/>
              </a:spcAft>
              <a:buClrTx/>
              <a:buSzTx/>
              <a:tabLst/>
            </a:pPr>
            <a:endParaRPr lang="es-MX" altLang="es-MX" sz="1100" b="1" dirty="0">
              <a:solidFill>
                <a:srgbClr val="4E2009"/>
              </a:solidFill>
              <a:latin typeface="Nunito" pitchFamily="2" charset="0"/>
            </a:endParaRPr>
          </a:p>
          <a:p>
            <a:pPr marL="742950" lvl="1" indent="-285750" algn="just" eaLnBrk="0" fontAlgn="base" hangingPunct="0">
              <a:spcAft>
                <a:spcPts val="800"/>
              </a:spcAft>
              <a:buSzPts val="1000"/>
              <a:buFont typeface="Wingdings" panose="05000000000000000000" pitchFamily="2" charset="2"/>
              <a:buChar char="§"/>
              <a:tabLst>
                <a:tab pos="914400" algn="l"/>
              </a:tabLst>
            </a:pPr>
            <a:r>
              <a:rPr lang="es-CO" sz="1100" dirty="0">
                <a:solidFill>
                  <a:srgbClr val="4E2009"/>
                </a:solidFill>
                <a:latin typeface="Nunito" pitchFamily="2" charset="0"/>
              </a:rPr>
              <a:t>Creación de un modelo de negocio administrado por el </a:t>
            </a:r>
            <a:r>
              <a:rPr lang="es-CO" sz="1100" b="1" dirty="0">
                <a:solidFill>
                  <a:srgbClr val="4E2009"/>
                </a:solidFill>
                <a:latin typeface="Nunito" pitchFamily="2" charset="0"/>
              </a:rPr>
              <a:t>“Consejo Comunitario Renacer Negro”</a:t>
            </a:r>
          </a:p>
          <a:p>
            <a:pPr marL="742950" lvl="1" indent="-285750" algn="just" eaLnBrk="0" fontAlgn="base" hangingPunct="0">
              <a:spcAft>
                <a:spcPts val="800"/>
              </a:spcAft>
              <a:buSzPts val="1000"/>
              <a:buFont typeface="Wingdings" panose="05000000000000000000" pitchFamily="2" charset="2"/>
              <a:buChar char="§"/>
              <a:tabLst>
                <a:tab pos="914400" algn="l"/>
              </a:tabLst>
            </a:pPr>
            <a:r>
              <a:rPr lang="es-MX" altLang="es-MX" sz="1100" dirty="0">
                <a:solidFill>
                  <a:srgbClr val="4E2009"/>
                </a:solidFill>
                <a:latin typeface="Nunito" pitchFamily="2" charset="0"/>
                <a:ea typeface="+mn-ea"/>
              </a:rPr>
              <a:t>Estatutos claros con enfoque participativo.</a:t>
            </a:r>
          </a:p>
          <a:p>
            <a:pPr marL="457200" lvl="1" algn="just" eaLnBrk="0" fontAlgn="base" hangingPunct="0">
              <a:spcAft>
                <a:spcPts val="800"/>
              </a:spcAft>
              <a:buSzPts val="1000"/>
              <a:tabLst>
                <a:tab pos="914400" algn="l"/>
              </a:tabLst>
            </a:pPr>
            <a:endParaRPr lang="es-MX" altLang="es-MX" sz="1100" dirty="0">
              <a:solidFill>
                <a:srgbClr val="4E2009"/>
              </a:solidFill>
              <a:latin typeface="Nunito" pitchFamily="2" charset="0"/>
            </a:endParaRPr>
          </a:p>
          <a:p>
            <a:pPr marL="0" marR="0" lvl="0" indent="0" algn="l" defTabSz="914400" rtl="0" eaLnBrk="0" fontAlgn="base" latinLnBrk="0" hangingPunct="0">
              <a:lnSpc>
                <a:spcPct val="100000"/>
              </a:lnSpc>
              <a:spcBef>
                <a:spcPct val="0"/>
              </a:spcBef>
              <a:spcAft>
                <a:spcPct val="0"/>
              </a:spcAft>
              <a:buClrTx/>
              <a:buSzTx/>
              <a:tabLst/>
            </a:pPr>
            <a:r>
              <a:rPr lang="es-MX" altLang="es-MX" sz="1100" b="1" dirty="0">
                <a:solidFill>
                  <a:srgbClr val="4E2009"/>
                </a:solidFill>
                <a:latin typeface="Nunito" pitchFamily="2" charset="0"/>
              </a:rPr>
              <a:t>2. Capacitación y formación continua del personal operativo y administrativo</a:t>
            </a:r>
          </a:p>
          <a:p>
            <a:pPr marL="0" marR="0" lvl="0" indent="0" algn="l" defTabSz="914400" rtl="0" eaLnBrk="0" fontAlgn="base" latinLnBrk="0" hangingPunct="0">
              <a:lnSpc>
                <a:spcPct val="100000"/>
              </a:lnSpc>
              <a:spcBef>
                <a:spcPct val="0"/>
              </a:spcBef>
              <a:spcAft>
                <a:spcPct val="0"/>
              </a:spcAft>
              <a:buClrTx/>
              <a:buSzTx/>
              <a:tabLst/>
            </a:pPr>
            <a:endParaRPr lang="es-MX" altLang="es-MX" sz="1100" b="1" dirty="0">
              <a:solidFill>
                <a:srgbClr val="4E2009"/>
              </a:solidFill>
              <a:latin typeface="Nunito" pitchFamily="2" charset="0"/>
            </a:endParaRPr>
          </a:p>
          <a:p>
            <a:pPr marL="742950" lvl="1" indent="-285750" algn="just" eaLnBrk="0" fontAlgn="base" hangingPunct="0">
              <a:spcAft>
                <a:spcPts val="800"/>
              </a:spcAft>
              <a:buSzPts val="1000"/>
              <a:buFont typeface="Wingdings" panose="05000000000000000000" pitchFamily="2" charset="2"/>
              <a:buChar char="§"/>
              <a:tabLst>
                <a:tab pos="914400" algn="l"/>
              </a:tabLst>
            </a:pPr>
            <a:r>
              <a:rPr lang="es-MX" altLang="es-MX" sz="1100" dirty="0">
                <a:solidFill>
                  <a:srgbClr val="4E2009"/>
                </a:solidFill>
                <a:latin typeface="Nunito" pitchFamily="2" charset="0"/>
              </a:rPr>
              <a:t>Entrenamiento en administración, operación y mantenimiento del sistema.</a:t>
            </a:r>
          </a:p>
          <a:p>
            <a:pPr marL="742950" lvl="1" indent="-285750" algn="just" defTabSz="914400" eaLnBrk="0" fontAlgn="base" latinLnBrk="0" hangingPunct="0">
              <a:spcAft>
                <a:spcPts val="800"/>
              </a:spcAft>
              <a:buSzPts val="1000"/>
              <a:buFont typeface="Wingdings" panose="05000000000000000000" pitchFamily="2" charset="2"/>
              <a:buChar char="§"/>
              <a:tabLst>
                <a:tab pos="914400" algn="l"/>
              </a:tabLst>
            </a:pPr>
            <a:r>
              <a:rPr lang="es-MX" altLang="es-MX" sz="1100" dirty="0">
                <a:solidFill>
                  <a:srgbClr val="4E2009"/>
                </a:solidFill>
                <a:latin typeface="Nunito" pitchFamily="2" charset="0"/>
              </a:rPr>
              <a:t>Formación en contabilidad, facturación y servicio al cliente.</a:t>
            </a:r>
          </a:p>
          <a:p>
            <a:pPr marL="742950" lvl="1" indent="-285750" algn="just" eaLnBrk="0" fontAlgn="base" hangingPunct="0">
              <a:spcAft>
                <a:spcPts val="800"/>
              </a:spcAft>
              <a:buSzPts val="1000"/>
              <a:buFont typeface="Wingdings" panose="05000000000000000000" pitchFamily="2" charset="2"/>
              <a:buChar char="§"/>
              <a:tabLst>
                <a:tab pos="914400" algn="l"/>
              </a:tabLst>
            </a:pPr>
            <a:r>
              <a:rPr lang="es-CO" sz="1100" dirty="0">
                <a:solidFill>
                  <a:srgbClr val="4E2009"/>
                </a:solidFill>
                <a:latin typeface="Nunito" pitchFamily="2" charset="0"/>
              </a:rPr>
              <a:t>Oportunidades de empleo en construcción y mantenimiento.</a:t>
            </a:r>
          </a:p>
          <a:p>
            <a:pPr marL="742950" lvl="1" indent="-285750" algn="just" eaLnBrk="0" fontAlgn="base" hangingPunct="0">
              <a:spcAft>
                <a:spcPts val="800"/>
              </a:spcAft>
              <a:buSzPts val="1000"/>
              <a:buFont typeface="Wingdings" panose="05000000000000000000" pitchFamily="2" charset="2"/>
              <a:buChar char="§"/>
              <a:tabLst>
                <a:tab pos="914400" algn="l"/>
              </a:tabLst>
            </a:pPr>
            <a:r>
              <a:rPr lang="es-CO" sz="1100" dirty="0">
                <a:solidFill>
                  <a:srgbClr val="4E2009"/>
                </a:solidFill>
                <a:latin typeface="Nunito" pitchFamily="2" charset="0"/>
              </a:rPr>
              <a:t>Capacitación a jóvenes para mantenimiento del sistema.</a:t>
            </a:r>
            <a:endParaRPr lang="es-MX" altLang="es-MX" sz="1100" dirty="0">
              <a:solidFill>
                <a:srgbClr val="4E2009"/>
              </a:solidFill>
              <a:latin typeface="Nunito" pitchFamily="2" charset="0"/>
            </a:endParaRPr>
          </a:p>
          <a:p>
            <a:pPr marL="457200" lvl="1" algn="just" defTabSz="914400" eaLnBrk="0" fontAlgn="base" latinLnBrk="0" hangingPunct="0">
              <a:spcAft>
                <a:spcPts val="800"/>
              </a:spcAft>
              <a:buSzPts val="1000"/>
              <a:tabLst>
                <a:tab pos="914400" algn="l"/>
              </a:tabLst>
            </a:pPr>
            <a:endParaRPr lang="es-MX" altLang="es-MX" sz="1100" dirty="0">
              <a:solidFill>
                <a:srgbClr val="4E2009"/>
              </a:solidFill>
              <a:latin typeface="Nunito" pitchFamily="2" charset="0"/>
            </a:endParaRPr>
          </a:p>
          <a:p>
            <a:pPr eaLnBrk="0" fontAlgn="base" hangingPunct="0">
              <a:spcBef>
                <a:spcPct val="0"/>
              </a:spcBef>
              <a:spcAft>
                <a:spcPct val="0"/>
              </a:spcAft>
              <a:buClrTx/>
            </a:pPr>
            <a:r>
              <a:rPr lang="es-MX" altLang="es-MX" sz="1100" b="1" dirty="0">
                <a:solidFill>
                  <a:srgbClr val="4E2009"/>
                </a:solidFill>
                <a:latin typeface="Nunito" pitchFamily="2" charset="0"/>
              </a:rPr>
              <a:t>3. Modelo tarifario sostenible</a:t>
            </a:r>
          </a:p>
          <a:p>
            <a:pPr eaLnBrk="0" fontAlgn="base" hangingPunct="0">
              <a:spcBef>
                <a:spcPct val="0"/>
              </a:spcBef>
              <a:spcAft>
                <a:spcPct val="0"/>
              </a:spcAft>
              <a:buClrTx/>
            </a:pPr>
            <a:endParaRPr lang="es-MX" altLang="es-MX" sz="1100" b="1" dirty="0">
              <a:solidFill>
                <a:srgbClr val="4E2009"/>
              </a:solidFill>
              <a:latin typeface="Nunito" pitchFamily="2" charset="0"/>
            </a:endParaRPr>
          </a:p>
          <a:p>
            <a:pPr marL="742950" lvl="1" indent="-285750" algn="just" eaLnBrk="0" fontAlgn="base" hangingPunct="0">
              <a:spcAft>
                <a:spcPts val="800"/>
              </a:spcAft>
              <a:buSzPts val="1000"/>
              <a:buFont typeface="Wingdings" panose="05000000000000000000" pitchFamily="2" charset="2"/>
              <a:buChar char="§"/>
              <a:tabLst>
                <a:tab pos="914400" algn="l"/>
              </a:tabLst>
            </a:pPr>
            <a:r>
              <a:rPr lang="es-MX" altLang="es-MX" sz="1100" dirty="0">
                <a:solidFill>
                  <a:srgbClr val="4E2009"/>
                </a:solidFill>
                <a:latin typeface="Nunito" pitchFamily="2" charset="0"/>
              </a:rPr>
              <a:t>Aplicación de tarifas diferenciadas con criterios de equidad.</a:t>
            </a:r>
          </a:p>
          <a:p>
            <a:pPr marL="742950" lvl="1" indent="-285750" algn="just" eaLnBrk="0" fontAlgn="base" hangingPunct="0">
              <a:spcAft>
                <a:spcPts val="800"/>
              </a:spcAft>
              <a:buSzPts val="1000"/>
              <a:buFont typeface="Wingdings" panose="05000000000000000000" pitchFamily="2" charset="2"/>
              <a:buChar char="§"/>
              <a:tabLst>
                <a:tab pos="914400" algn="l"/>
              </a:tabLst>
            </a:pPr>
            <a:r>
              <a:rPr lang="es-MX" altLang="es-MX" sz="1100" dirty="0">
                <a:solidFill>
                  <a:srgbClr val="4E2009"/>
                </a:solidFill>
                <a:latin typeface="Nunito" pitchFamily="2" charset="0"/>
              </a:rPr>
              <a:t>Inclusión de subsidios cruzados y recuperación de costos de operación.</a:t>
            </a:r>
          </a:p>
          <a:p>
            <a:pPr marL="457200" lvl="1" algn="just" eaLnBrk="0" fontAlgn="base" hangingPunct="0">
              <a:spcAft>
                <a:spcPts val="800"/>
              </a:spcAft>
              <a:buSzPts val="1000"/>
              <a:tabLst>
                <a:tab pos="914400" algn="l"/>
              </a:tabLst>
            </a:pPr>
            <a:endParaRPr lang="es-MX" altLang="es-MX" sz="1100" dirty="0">
              <a:solidFill>
                <a:srgbClr val="4E2009"/>
              </a:solidFill>
              <a:latin typeface="Nunito" pitchFamily="2" charset="0"/>
            </a:endParaRPr>
          </a:p>
          <a:p>
            <a:pPr marL="0" lvl="0" indent="0" defTabSz="914400" eaLnBrk="0" fontAlgn="base" latinLnBrk="0" hangingPunct="0">
              <a:spcBef>
                <a:spcPct val="0"/>
              </a:spcBef>
              <a:spcAft>
                <a:spcPct val="0"/>
              </a:spcAft>
              <a:buClrTx/>
              <a:buSzTx/>
              <a:tabLst/>
            </a:pPr>
            <a:r>
              <a:rPr lang="es-MX" altLang="es-MX" sz="1100" b="1" dirty="0">
                <a:solidFill>
                  <a:srgbClr val="4E2009"/>
                </a:solidFill>
                <a:latin typeface="Nunito" pitchFamily="2" charset="0"/>
              </a:rPr>
              <a:t>4. Plan de manejo financiero y contable</a:t>
            </a:r>
          </a:p>
          <a:p>
            <a:pPr marL="0" lvl="0" indent="0" defTabSz="914400" eaLnBrk="0" fontAlgn="base" latinLnBrk="0" hangingPunct="0">
              <a:spcBef>
                <a:spcPct val="0"/>
              </a:spcBef>
              <a:spcAft>
                <a:spcPct val="0"/>
              </a:spcAft>
              <a:buClrTx/>
              <a:buSzTx/>
              <a:tabLst/>
            </a:pPr>
            <a:endParaRPr lang="es-MX" altLang="es-MX" sz="1100" b="1" dirty="0">
              <a:solidFill>
                <a:srgbClr val="4E2009"/>
              </a:solidFill>
              <a:latin typeface="Nunito" pitchFamily="2" charset="0"/>
            </a:endParaRPr>
          </a:p>
          <a:p>
            <a:pPr marL="742950" lvl="1" indent="-285750" algn="just" defTabSz="914400" eaLnBrk="0" fontAlgn="base" latinLnBrk="0" hangingPunct="0">
              <a:spcAft>
                <a:spcPts val="800"/>
              </a:spcAft>
              <a:buSzPts val="1000"/>
              <a:buFont typeface="Wingdings" panose="05000000000000000000" pitchFamily="2" charset="2"/>
              <a:buChar char="§"/>
              <a:tabLst>
                <a:tab pos="914400" algn="l"/>
              </a:tabLst>
            </a:pPr>
            <a:r>
              <a:rPr lang="es-MX" altLang="es-MX" sz="1100" dirty="0">
                <a:solidFill>
                  <a:srgbClr val="4E2009"/>
                </a:solidFill>
                <a:latin typeface="Nunito" pitchFamily="2" charset="0"/>
              </a:rPr>
              <a:t>Manuales de procedimiento financiero y control interno.</a:t>
            </a:r>
          </a:p>
          <a:p>
            <a:pPr marL="742950" lvl="1" indent="-285750" algn="just" defTabSz="914400" eaLnBrk="0" fontAlgn="base" latinLnBrk="0" hangingPunct="0">
              <a:spcAft>
                <a:spcPts val="800"/>
              </a:spcAft>
              <a:buSzPts val="1000"/>
              <a:buFont typeface="Wingdings" panose="05000000000000000000" pitchFamily="2" charset="2"/>
              <a:buChar char="§"/>
              <a:tabLst>
                <a:tab pos="914400" algn="l"/>
              </a:tabLst>
            </a:pPr>
            <a:r>
              <a:rPr lang="es-MX" altLang="es-MX" sz="1100" dirty="0">
                <a:solidFill>
                  <a:srgbClr val="4E2009"/>
                </a:solidFill>
                <a:latin typeface="Nunito" pitchFamily="2" charset="0"/>
              </a:rPr>
              <a:t>Registro contable en software ERP básico (preferiblemente con módulo de servicios públicos).</a:t>
            </a:r>
            <a:endParaRPr kumimoji="0" lang="es-MX" altLang="es-MX" sz="1200" b="0" i="0" u="none" strike="noStrike" cap="none" normalizeH="0" baseline="0" dirty="0">
              <a:ln>
                <a:noFill/>
              </a:ln>
              <a:solidFill>
                <a:schemeClr val="tx1"/>
              </a:solidFill>
              <a:effectLst/>
              <a:latin typeface="Nunito" pitchFamily="2" charset="0"/>
            </a:endParaRPr>
          </a:p>
        </p:txBody>
      </p:sp>
    </p:spTree>
    <p:extLst>
      <p:ext uri="{BB962C8B-B14F-4D97-AF65-F5344CB8AC3E}">
        <p14:creationId xmlns:p14="http://schemas.microsoft.com/office/powerpoint/2010/main" val="12954866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7"/>
          <p:cNvSpPr/>
          <p:nvPr/>
        </p:nvSpPr>
        <p:spPr>
          <a:xfrm flipH="1">
            <a:off x="-2" y="38819"/>
            <a:ext cx="12192002" cy="6935722"/>
          </a:xfrm>
          <a:prstGeom prst="rect">
            <a:avLst/>
          </a:prstGeom>
          <a:solidFill>
            <a:srgbClr val="FEC5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highlight>
                <a:srgbClr val="00FF00"/>
              </a:highlight>
              <a:latin typeface="Nunito" pitchFamily="2" charset="0"/>
              <a:sym typeface="Arial"/>
            </a:endParaRPr>
          </a:p>
        </p:txBody>
      </p:sp>
      <p:sp>
        <p:nvSpPr>
          <p:cNvPr id="182" name="Google Shape;182;p7"/>
          <p:cNvSpPr/>
          <p:nvPr/>
        </p:nvSpPr>
        <p:spPr>
          <a:xfrm>
            <a:off x="1900518" y="152401"/>
            <a:ext cx="8865570" cy="955318"/>
          </a:xfrm>
          <a:prstGeom prst="rect">
            <a:avLst/>
          </a:prstGeom>
          <a:noFill/>
          <a:ln>
            <a:noFill/>
          </a:ln>
        </p:spPr>
        <p:txBody>
          <a:bodyPr spcFirstLastPara="1" wrap="square" lIns="91425" tIns="45700" rIns="91425" bIns="45700" anchor="ctr" anchorCtr="0">
            <a:noAutofit/>
          </a:bodyPr>
          <a:lstStyle/>
          <a:p>
            <a:pPr algn="ctr">
              <a:buClr>
                <a:srgbClr val="262626"/>
              </a:buClr>
              <a:buSzPts val="4000"/>
            </a:pPr>
            <a:endParaRPr lang="es-MX" sz="3200" b="1" dirty="0">
              <a:solidFill>
                <a:srgbClr val="4E2009"/>
              </a:solidFill>
              <a:latin typeface="Nunito" pitchFamily="2" charset="0"/>
              <a:sym typeface="Nunito Sans"/>
            </a:endParaRPr>
          </a:p>
          <a:p>
            <a:pPr algn="ctr">
              <a:buClr>
                <a:srgbClr val="262626"/>
              </a:buClr>
              <a:buSzPts val="4000"/>
            </a:pPr>
            <a:r>
              <a:rPr lang="es-MX" sz="3200" b="1" dirty="0">
                <a:solidFill>
                  <a:srgbClr val="4E2009"/>
                </a:solidFill>
                <a:latin typeface="Nunito" pitchFamily="2" charset="0"/>
                <a:sym typeface="Nunito Sans"/>
              </a:rPr>
              <a:t>ESTRATEGIAS PARA LA OPERACIÓN CONTINUA</a:t>
            </a:r>
          </a:p>
          <a:p>
            <a:pPr marL="0" marR="0" lvl="0" indent="0" algn="ctr" rtl="0">
              <a:lnSpc>
                <a:spcPct val="100000"/>
              </a:lnSpc>
              <a:spcBef>
                <a:spcPts val="0"/>
              </a:spcBef>
              <a:spcAft>
                <a:spcPts val="0"/>
              </a:spcAft>
              <a:buClr>
                <a:srgbClr val="262626"/>
              </a:buClr>
              <a:buSzPts val="4000"/>
              <a:buFont typeface="Nunito Sans"/>
              <a:buNone/>
            </a:pPr>
            <a:endParaRPr lang="es-MX" sz="3200" b="1" dirty="0">
              <a:solidFill>
                <a:srgbClr val="4E2009"/>
              </a:solidFill>
              <a:latin typeface="Nunito" pitchFamily="2" charset="0"/>
              <a:sym typeface="Nunito Sans"/>
            </a:endParaRPr>
          </a:p>
        </p:txBody>
      </p:sp>
      <p:pic>
        <p:nvPicPr>
          <p:cNvPr id="185" name="Google Shape;185;p7"/>
          <p:cNvPicPr preferRelativeResize="0"/>
          <p:nvPr/>
        </p:nvPicPr>
        <p:blipFill rotWithShape="1">
          <a:blip r:embed="rId3">
            <a:alphaModFix/>
          </a:blip>
          <a:srcRect/>
          <a:stretch/>
        </p:blipFill>
        <p:spPr>
          <a:xfrm>
            <a:off x="315078" y="247423"/>
            <a:ext cx="1139825" cy="895577"/>
          </a:xfrm>
          <a:prstGeom prst="rect">
            <a:avLst/>
          </a:prstGeom>
          <a:noFill/>
          <a:ln>
            <a:noFill/>
          </a:ln>
        </p:spPr>
      </p:pic>
      <p:pic>
        <p:nvPicPr>
          <p:cNvPr id="4" name="Imagen 1" descr="Logotipo&#10;&#10;Descripción generada automáticamente">
            <a:extLst>
              <a:ext uri="{FF2B5EF4-FFF2-40B4-BE49-F238E27FC236}">
                <a16:creationId xmlns:a16="http://schemas.microsoft.com/office/drawing/2014/main" id="{B2F9F17C-2C73-09BC-26D8-3CF3ED0872B9}"/>
              </a:ext>
            </a:extLst>
          </p:cNvPr>
          <p:cNvPicPr>
            <a:picLocks noChangeAspect="1"/>
          </p:cNvPicPr>
          <p:nvPr/>
        </p:nvPicPr>
        <p:blipFill>
          <a:blip r:embed="rId4">
            <a:extLst>
              <a:ext uri="{28A0092B-C50C-407E-A947-70E740481C1C}">
                <a14:useLocalDpi xmlns:a14="http://schemas.microsoft.com/office/drawing/2010/main" val="0"/>
              </a:ext>
            </a:extLst>
          </a:blip>
          <a:srcRect l="45211"/>
          <a:stretch/>
        </p:blipFill>
        <p:spPr bwMode="auto">
          <a:xfrm>
            <a:off x="10649547" y="152401"/>
            <a:ext cx="1437413" cy="825500"/>
          </a:xfrm>
          <a:prstGeom prst="rect">
            <a:avLst/>
          </a:prstGeom>
          <a:noFill/>
          <a:ln>
            <a:noFill/>
          </a:ln>
        </p:spPr>
      </p:pic>
      <p:sp>
        <p:nvSpPr>
          <p:cNvPr id="2" name="Rectangle 1">
            <a:extLst>
              <a:ext uri="{FF2B5EF4-FFF2-40B4-BE49-F238E27FC236}">
                <a16:creationId xmlns:a16="http://schemas.microsoft.com/office/drawing/2014/main" id="{6BBA3EF5-81F5-4FF8-9FDE-652862FCD7B6}"/>
              </a:ext>
            </a:extLst>
          </p:cNvPr>
          <p:cNvSpPr>
            <a:spLocks noChangeArrowheads="1"/>
          </p:cNvSpPr>
          <p:nvPr/>
        </p:nvSpPr>
        <p:spPr bwMode="auto">
          <a:xfrm>
            <a:off x="225430" y="1329299"/>
            <a:ext cx="5705334" cy="5129609"/>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anchor="ctr" anchorCtr="0" compatLnSpc="1">
            <a:prstTxWarp prst="textNoShape">
              <a:avLst/>
            </a:prstTxWarp>
            <a:spAutoFit/>
          </a:bodyPr>
          <a:lstStyle/>
          <a:p>
            <a:pPr marL="114300" lvl="1" algn="ctr" eaLnBrk="0" fontAlgn="base" hangingPunct="0">
              <a:spcAft>
                <a:spcPts val="800"/>
              </a:spcAft>
              <a:buSzPts val="1000"/>
              <a:tabLst>
                <a:tab pos="914400" algn="l"/>
              </a:tabLst>
            </a:pPr>
            <a:r>
              <a:rPr lang="es-MX" b="1" dirty="0">
                <a:solidFill>
                  <a:srgbClr val="4E2009"/>
                </a:solidFill>
                <a:latin typeface="Nunito" pitchFamily="2" charset="0"/>
              </a:rPr>
              <a:t>1. SISTEMA SOLAR FOTOVOLTAICO:</a:t>
            </a:r>
          </a:p>
          <a:p>
            <a:pPr eaLnBrk="0" fontAlgn="base" hangingPunct="0">
              <a:spcBef>
                <a:spcPct val="0"/>
              </a:spcBef>
              <a:spcAft>
                <a:spcPct val="0"/>
              </a:spcAft>
              <a:buClrTx/>
            </a:pPr>
            <a:r>
              <a:rPr lang="es-MX" sz="1000" b="1" dirty="0">
                <a:solidFill>
                  <a:srgbClr val="4E2009"/>
                </a:solidFill>
                <a:latin typeface="Nunito" pitchFamily="2" charset="0"/>
              </a:rPr>
              <a:t>1.1. Implementación de un Plan de Mantenimiento Preventivo y Correctivo</a:t>
            </a: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Limpieza periódica de paneles solares (mínimo cada 3 meses o según condiciones ambientales).</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Inspecciones visuales de módulos, estructuras, inversores y cableado.</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Revisión de puntos de conexión y terminales de corriente continua (DC) y corriente alterna (AC).</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Revisión del estado de las baterías, si el sistema cuenta con almacenamiento, evaluando profundidad de descarga y ciclos de carga.</a:t>
            </a:r>
          </a:p>
          <a:p>
            <a:pPr eaLnBrk="0" fontAlgn="base" hangingPunct="0">
              <a:spcBef>
                <a:spcPct val="0"/>
              </a:spcBef>
              <a:spcAft>
                <a:spcPct val="0"/>
              </a:spcAft>
              <a:buClrTx/>
            </a:pPr>
            <a:r>
              <a:rPr lang="es-MX" sz="1000" b="1" dirty="0">
                <a:solidFill>
                  <a:srgbClr val="4E2009"/>
                </a:solidFill>
                <a:latin typeface="Nunito" pitchFamily="2" charset="0"/>
              </a:rPr>
              <a:t>1.2. Sistema de Monitoreo y Telemetría en Tiempo Real</a:t>
            </a:r>
          </a:p>
          <a:p>
            <a:pPr marL="628650" indent="-1714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Instalación de un sistema </a:t>
            </a:r>
            <a:r>
              <a:rPr lang="es-MX" sz="1000" dirty="0" err="1">
                <a:solidFill>
                  <a:srgbClr val="4E2009"/>
                </a:solidFill>
                <a:latin typeface="Nunito" pitchFamily="2" charset="0"/>
              </a:rPr>
              <a:t>SCADA</a:t>
            </a:r>
            <a:r>
              <a:rPr lang="es-MX" sz="1000" dirty="0">
                <a:solidFill>
                  <a:srgbClr val="4E2009"/>
                </a:solidFill>
                <a:latin typeface="Nunito" pitchFamily="2" charset="0"/>
              </a:rPr>
              <a:t> o plataforma de monitoreo para alertas tempranas de fallas o disminución de rendimiento.</a:t>
            </a:r>
          </a:p>
          <a:p>
            <a:pPr marL="628650" indent="-1714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Supervisión de generación, eficiencia, pérdidas de energía y desempeño de cada </a:t>
            </a:r>
            <a:r>
              <a:rPr lang="es-MX" sz="1000" dirty="0" err="1">
                <a:solidFill>
                  <a:srgbClr val="4E2009"/>
                </a:solidFill>
                <a:latin typeface="Nunito" pitchFamily="2" charset="0"/>
              </a:rPr>
              <a:t>string</a:t>
            </a:r>
            <a:r>
              <a:rPr lang="es-MX" sz="1000" dirty="0">
                <a:solidFill>
                  <a:srgbClr val="4E2009"/>
                </a:solidFill>
                <a:latin typeface="Nunito" pitchFamily="2" charset="0"/>
              </a:rPr>
              <a:t>.</a:t>
            </a:r>
          </a:p>
          <a:p>
            <a:pPr eaLnBrk="0" fontAlgn="base" hangingPunct="0">
              <a:spcBef>
                <a:spcPct val="0"/>
              </a:spcBef>
              <a:spcAft>
                <a:spcPct val="0"/>
              </a:spcAft>
              <a:buClrTx/>
            </a:pPr>
            <a:r>
              <a:rPr lang="es-MX" sz="1000" b="1" dirty="0">
                <a:solidFill>
                  <a:srgbClr val="4E2009"/>
                </a:solidFill>
                <a:latin typeface="Nunito" pitchFamily="2" charset="0"/>
              </a:rPr>
              <a:t>1.3. Inventario de Repuestos Críticos</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Disponibilidad local de paneles solares de repuesto, inversores de reemplazo, fusibles, conectores </a:t>
            </a:r>
            <a:r>
              <a:rPr lang="es-MX" sz="1000" dirty="0" err="1">
                <a:solidFill>
                  <a:srgbClr val="4E2009"/>
                </a:solidFill>
                <a:latin typeface="Nunito" pitchFamily="2" charset="0"/>
              </a:rPr>
              <a:t>MC4</a:t>
            </a:r>
            <a:r>
              <a:rPr lang="es-MX" sz="1000" dirty="0">
                <a:solidFill>
                  <a:srgbClr val="4E2009"/>
                </a:solidFill>
                <a:latin typeface="Nunito" pitchFamily="2" charset="0"/>
              </a:rPr>
              <a:t>, controladores de carga, entre otros.</a:t>
            </a:r>
          </a:p>
          <a:p>
            <a:pPr eaLnBrk="0" fontAlgn="base" hangingPunct="0">
              <a:spcBef>
                <a:spcPct val="0"/>
              </a:spcBef>
              <a:spcAft>
                <a:spcPct val="0"/>
              </a:spcAft>
              <a:buClrTx/>
            </a:pPr>
            <a:r>
              <a:rPr lang="es-MX" sz="1000" b="1" dirty="0">
                <a:solidFill>
                  <a:srgbClr val="4E2009"/>
                </a:solidFill>
                <a:latin typeface="Nunito" pitchFamily="2" charset="0"/>
              </a:rPr>
              <a:t>1.4. Formación y Capacitación de Personal Local</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Capacitación de operarios comunitarios en tareas básicas de mantenimiento y detección de fallas.</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Planes de actualización técnica anual.</a:t>
            </a:r>
          </a:p>
          <a:p>
            <a:pPr eaLnBrk="0" fontAlgn="base" hangingPunct="0">
              <a:spcBef>
                <a:spcPct val="0"/>
              </a:spcBef>
              <a:spcAft>
                <a:spcPct val="0"/>
              </a:spcAft>
              <a:buClrTx/>
            </a:pPr>
            <a:r>
              <a:rPr lang="es-MX" sz="1000" b="1" dirty="0">
                <a:solidFill>
                  <a:srgbClr val="4E2009"/>
                </a:solidFill>
                <a:latin typeface="Nunito" pitchFamily="2" charset="0"/>
              </a:rPr>
              <a:t>1.5. Protocolos de Emergencia y Contingencia</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Procedimientos para actuar en casos de daños por tormentas, vandalismo o fallos de componentes clave.</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Contratos de mantenimiento correctivo especializado de ser necesario.</a:t>
            </a:r>
            <a:endParaRPr kumimoji="0" lang="es-MX" altLang="es-MX" sz="1000" b="0" i="0" u="none" strike="noStrike" cap="none" normalizeH="0" baseline="0" dirty="0">
              <a:ln>
                <a:noFill/>
              </a:ln>
              <a:solidFill>
                <a:srgbClr val="4E2009"/>
              </a:solidFill>
              <a:effectLst/>
              <a:latin typeface="Nunito" pitchFamily="2" charset="0"/>
            </a:endParaRPr>
          </a:p>
        </p:txBody>
      </p:sp>
      <p:sp>
        <p:nvSpPr>
          <p:cNvPr id="9" name="Rectangle 1">
            <a:extLst>
              <a:ext uri="{FF2B5EF4-FFF2-40B4-BE49-F238E27FC236}">
                <a16:creationId xmlns:a16="http://schemas.microsoft.com/office/drawing/2014/main" id="{2946CF45-9E7D-4DC7-9442-FD781DFB882C}"/>
              </a:ext>
            </a:extLst>
          </p:cNvPr>
          <p:cNvSpPr>
            <a:spLocks noChangeArrowheads="1"/>
          </p:cNvSpPr>
          <p:nvPr/>
        </p:nvSpPr>
        <p:spPr bwMode="auto">
          <a:xfrm>
            <a:off x="6096000" y="1330499"/>
            <a:ext cx="5930764" cy="5488682"/>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anchor="ctr" anchorCtr="0" compatLnSpc="1">
            <a:prstTxWarp prst="textNoShape">
              <a:avLst/>
            </a:prstTxWarp>
            <a:spAutoFit/>
          </a:bodyPr>
          <a:lstStyle/>
          <a:p>
            <a:pPr marL="457200" lvl="1" algn="ctr" eaLnBrk="0" fontAlgn="base" hangingPunct="0">
              <a:spcAft>
                <a:spcPts val="800"/>
              </a:spcAft>
              <a:buSzPts val="1000"/>
              <a:tabLst>
                <a:tab pos="914400" algn="l"/>
              </a:tabLst>
            </a:pPr>
            <a:r>
              <a:rPr lang="es-MX" b="1" dirty="0">
                <a:solidFill>
                  <a:srgbClr val="4E2009"/>
                </a:solidFill>
                <a:latin typeface="Nunito" pitchFamily="2" charset="0"/>
              </a:rPr>
              <a:t>2. REDES ELÉCTRICAS DE MEDIA Y BAJA TENSIÓN:</a:t>
            </a:r>
          </a:p>
          <a:p>
            <a:pPr eaLnBrk="0" fontAlgn="base" hangingPunct="0">
              <a:spcBef>
                <a:spcPct val="0"/>
              </a:spcBef>
              <a:spcAft>
                <a:spcPct val="0"/>
              </a:spcAft>
              <a:buClrTx/>
            </a:pPr>
            <a:r>
              <a:rPr lang="es-MX" sz="1000" b="1" dirty="0">
                <a:solidFill>
                  <a:srgbClr val="4E2009"/>
                </a:solidFill>
                <a:latin typeface="Nunito" pitchFamily="2" charset="0"/>
              </a:rPr>
              <a:t>2.1. Inspecciones Periódicas de la Red</a:t>
            </a: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Revisión física de postes, crucetas, aisladores, pararrayos, transformadores, seccionadores y demás elementos.</a:t>
            </a: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Verificación de líneas de media tensión, estado de conexiones, empalmes y secciones de cable.</a:t>
            </a:r>
          </a:p>
          <a:p>
            <a:pPr eaLnBrk="0" fontAlgn="base" hangingPunct="0">
              <a:spcBef>
                <a:spcPct val="0"/>
              </a:spcBef>
              <a:spcAft>
                <a:spcPct val="0"/>
              </a:spcAft>
              <a:buClrTx/>
            </a:pPr>
            <a:r>
              <a:rPr lang="es-MX" sz="1000" b="1" dirty="0">
                <a:solidFill>
                  <a:srgbClr val="4E2009"/>
                </a:solidFill>
                <a:latin typeface="Nunito" pitchFamily="2" charset="0"/>
              </a:rPr>
              <a:t>2.2. Mantenimiento Predictivo y Correctivo</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Termografías anuales para detectar puntos calientes en conexiones.</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Alineación y tensión de conductores en redes aéreas.</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Revisión y reposición de elementos de puesta a tierra y pararrayos.</a:t>
            </a:r>
          </a:p>
          <a:p>
            <a:pPr eaLnBrk="0" fontAlgn="base" hangingPunct="0">
              <a:spcBef>
                <a:spcPct val="0"/>
              </a:spcBef>
              <a:spcAft>
                <a:spcPct val="0"/>
              </a:spcAft>
              <a:buClrTx/>
            </a:pPr>
            <a:r>
              <a:rPr lang="es-MX" sz="1000" b="1" dirty="0">
                <a:solidFill>
                  <a:srgbClr val="4E2009"/>
                </a:solidFill>
                <a:latin typeface="Nunito" pitchFamily="2" charset="0"/>
              </a:rPr>
              <a:t>2.3. Optimización de la Gestión de la Energía</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Balanceo de cargas entre fases para evitar sobrecargas y pérdidas técnicas.</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Control de pérdidas no técnicas a través de campañas de control de conexiones irregulares.</a:t>
            </a:r>
          </a:p>
          <a:p>
            <a:pPr eaLnBrk="0" fontAlgn="base" hangingPunct="0">
              <a:spcBef>
                <a:spcPct val="0"/>
              </a:spcBef>
              <a:spcAft>
                <a:spcPct val="0"/>
              </a:spcAft>
              <a:buClrTx/>
            </a:pPr>
            <a:r>
              <a:rPr lang="es-MX" sz="1000" b="1" dirty="0">
                <a:solidFill>
                  <a:srgbClr val="4E2009"/>
                </a:solidFill>
                <a:latin typeface="Nunito" pitchFamily="2" charset="0"/>
              </a:rPr>
              <a:t>2.4. Sistema de Protecciones Coordinadas</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Revisión y mantenimiento de interruptores automáticos, reconectadores, protecciones diferenciales y fusibles de línea.</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Actualización periódica de la coordinación de protecciones según cambios en la red.</a:t>
            </a:r>
          </a:p>
          <a:p>
            <a:pPr eaLnBrk="0" fontAlgn="base" hangingPunct="0">
              <a:spcBef>
                <a:spcPct val="0"/>
              </a:spcBef>
              <a:spcAft>
                <a:spcPct val="0"/>
              </a:spcAft>
              <a:buClrTx/>
            </a:pPr>
            <a:r>
              <a:rPr lang="es-MX" sz="1000" b="1" dirty="0">
                <a:solidFill>
                  <a:srgbClr val="4E2009"/>
                </a:solidFill>
                <a:latin typeface="Nunito" pitchFamily="2" charset="0"/>
              </a:rPr>
              <a:t>2.5. Plan de Expansión y Actualización de Infraestructura</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Actualización periódica del diagnóstico de redes para identificar necesidades de ampliación, reposición o reforzamiento.</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Planificación de obras menores para robustecer las redes conforme crece la demanda de usuarios.</a:t>
            </a:r>
          </a:p>
          <a:p>
            <a:pPr eaLnBrk="0" fontAlgn="base" hangingPunct="0">
              <a:spcBef>
                <a:spcPct val="0"/>
              </a:spcBef>
              <a:spcAft>
                <a:spcPct val="0"/>
              </a:spcAft>
              <a:buClrTx/>
            </a:pPr>
            <a:r>
              <a:rPr lang="es-MX" sz="1000" b="1" dirty="0">
                <a:solidFill>
                  <a:srgbClr val="4E2009"/>
                </a:solidFill>
                <a:latin typeface="Nunito" pitchFamily="2" charset="0"/>
              </a:rPr>
              <a:t>2.6. Programas de Sensibilización Comunitaria</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Campañas de uso eficiente de la energía eléctrica.</a:t>
            </a:r>
          </a:p>
          <a:p>
            <a:pPr marL="742950"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Difusión de normas de seguridad eléctrica en la comunidad.</a:t>
            </a:r>
          </a:p>
        </p:txBody>
      </p:sp>
    </p:spTree>
    <p:extLst>
      <p:ext uri="{BB962C8B-B14F-4D97-AF65-F5344CB8AC3E}">
        <p14:creationId xmlns:p14="http://schemas.microsoft.com/office/powerpoint/2010/main" val="190386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7"/>
          <p:cNvSpPr/>
          <p:nvPr/>
        </p:nvSpPr>
        <p:spPr>
          <a:xfrm flipH="1">
            <a:off x="-2" y="-1"/>
            <a:ext cx="12192002" cy="6947647"/>
          </a:xfrm>
          <a:prstGeom prst="rect">
            <a:avLst/>
          </a:prstGeom>
          <a:solidFill>
            <a:srgbClr val="FEC5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182" name="Google Shape;182;p7"/>
          <p:cNvSpPr/>
          <p:nvPr/>
        </p:nvSpPr>
        <p:spPr>
          <a:xfrm>
            <a:off x="2796466" y="370680"/>
            <a:ext cx="7969622" cy="460521"/>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262626"/>
              </a:buClr>
              <a:buSzPts val="4000"/>
              <a:buFont typeface="Nunito Sans"/>
              <a:buNone/>
            </a:pPr>
            <a:r>
              <a:rPr lang="es-ES" sz="3200" b="1" dirty="0">
                <a:solidFill>
                  <a:srgbClr val="4E2009"/>
                </a:solidFill>
                <a:latin typeface="Nunito Sans"/>
                <a:sym typeface="Nunito Sans"/>
              </a:rPr>
              <a:t>BENEFICIOS SOCIOECONÓMICOS</a:t>
            </a:r>
            <a:endParaRPr sz="3200" b="1" dirty="0">
              <a:solidFill>
                <a:srgbClr val="4E2009"/>
              </a:solidFill>
              <a:latin typeface="Nunito Sans"/>
              <a:sym typeface="Nunito Sans"/>
            </a:endParaRPr>
          </a:p>
        </p:txBody>
      </p:sp>
      <p:pic>
        <p:nvPicPr>
          <p:cNvPr id="185" name="Google Shape;185;p7"/>
          <p:cNvPicPr preferRelativeResize="0"/>
          <p:nvPr/>
        </p:nvPicPr>
        <p:blipFill rotWithShape="1">
          <a:blip r:embed="rId3">
            <a:alphaModFix/>
          </a:blip>
          <a:srcRect/>
          <a:stretch/>
        </p:blipFill>
        <p:spPr>
          <a:xfrm>
            <a:off x="315078" y="148808"/>
            <a:ext cx="1139825" cy="895577"/>
          </a:xfrm>
          <a:prstGeom prst="rect">
            <a:avLst/>
          </a:prstGeom>
          <a:noFill/>
          <a:ln>
            <a:noFill/>
          </a:ln>
        </p:spPr>
      </p:pic>
      <p:pic>
        <p:nvPicPr>
          <p:cNvPr id="4" name="Imagen 1" descr="Logotipo&#10;&#10;Descripción generada automáticamente">
            <a:extLst>
              <a:ext uri="{FF2B5EF4-FFF2-40B4-BE49-F238E27FC236}">
                <a16:creationId xmlns:a16="http://schemas.microsoft.com/office/drawing/2014/main" id="{B2F9F17C-2C73-09BC-26D8-3CF3ED0872B9}"/>
              </a:ext>
            </a:extLst>
          </p:cNvPr>
          <p:cNvPicPr>
            <a:picLocks noChangeAspect="1"/>
          </p:cNvPicPr>
          <p:nvPr/>
        </p:nvPicPr>
        <p:blipFill>
          <a:blip r:embed="rId4">
            <a:extLst>
              <a:ext uri="{28A0092B-C50C-407E-A947-70E740481C1C}">
                <a14:useLocalDpi xmlns:a14="http://schemas.microsoft.com/office/drawing/2010/main" val="0"/>
              </a:ext>
            </a:extLst>
          </a:blip>
          <a:srcRect l="45211"/>
          <a:stretch/>
        </p:blipFill>
        <p:spPr bwMode="auto">
          <a:xfrm>
            <a:off x="10731915" y="49997"/>
            <a:ext cx="1437413" cy="825500"/>
          </a:xfrm>
          <a:prstGeom prst="rect">
            <a:avLst/>
          </a:prstGeom>
          <a:noFill/>
          <a:ln>
            <a:noFill/>
          </a:ln>
        </p:spPr>
      </p:pic>
      <p:sp>
        <p:nvSpPr>
          <p:cNvPr id="8" name="Rectangle 1">
            <a:extLst>
              <a:ext uri="{FF2B5EF4-FFF2-40B4-BE49-F238E27FC236}">
                <a16:creationId xmlns:a16="http://schemas.microsoft.com/office/drawing/2014/main" id="{7432CD93-D642-42C7-844D-AFB432E87CCB}"/>
              </a:ext>
            </a:extLst>
          </p:cNvPr>
          <p:cNvSpPr>
            <a:spLocks noChangeArrowheads="1"/>
          </p:cNvSpPr>
          <p:nvPr/>
        </p:nvSpPr>
        <p:spPr bwMode="auto">
          <a:xfrm>
            <a:off x="6285573" y="1039863"/>
            <a:ext cx="5610593" cy="4811574"/>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pPr>
            <a:r>
              <a:rPr lang="es-MX" sz="1000" b="1" dirty="0">
                <a:solidFill>
                  <a:srgbClr val="4E2009"/>
                </a:solidFill>
                <a:latin typeface="Nunito" pitchFamily="2" charset="0"/>
              </a:rPr>
              <a:t>6. Impacto positivo en la educación</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Extensión de los horarios de estudio gracias a la iluminación domiciliaria.</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Posibilidad de implementar aulas digitales o puntos de acceso a internet en las escuelas.</a:t>
            </a:r>
          </a:p>
          <a:p>
            <a:pPr eaLnBrk="0" fontAlgn="base" hangingPunct="0">
              <a:spcBef>
                <a:spcPct val="0"/>
              </a:spcBef>
              <a:spcAft>
                <a:spcPct val="0"/>
              </a:spcAft>
              <a:buClrTx/>
            </a:pPr>
            <a:r>
              <a:rPr lang="es-MX" sz="1000" b="1" dirty="0">
                <a:solidFill>
                  <a:srgbClr val="4E2009"/>
                </a:solidFill>
                <a:latin typeface="Nunito" pitchFamily="2" charset="0"/>
              </a:rPr>
              <a:t>7. Mejoras en salud pública</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Suministro eléctrico para centros de salud comunitarios: iluminación continua, refrigeración de vacunas, equipos médicos básicos.</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Eliminación de la exposición a humos de combustibles contaminantes.</a:t>
            </a:r>
          </a:p>
          <a:p>
            <a:pPr eaLnBrk="0" fontAlgn="base" hangingPunct="0">
              <a:spcBef>
                <a:spcPct val="0"/>
              </a:spcBef>
              <a:spcAft>
                <a:spcPct val="0"/>
              </a:spcAft>
              <a:buClrTx/>
            </a:pPr>
            <a:r>
              <a:rPr lang="es-MX" sz="1000" b="1" dirty="0">
                <a:solidFill>
                  <a:srgbClr val="4E2009"/>
                </a:solidFill>
                <a:latin typeface="Nunito" pitchFamily="2" charset="0"/>
              </a:rPr>
              <a:t>8. Promoción de equidad e inclusión social</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Participación activa de mujeres y jóvenes en la gestión comunitaria y en proyectos productivos habilitados por la energía.</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Reducción de brechas de género y fortalecimiento del liderazgo local.</a:t>
            </a:r>
          </a:p>
          <a:p>
            <a:pPr eaLnBrk="0" fontAlgn="base" hangingPunct="0">
              <a:spcBef>
                <a:spcPct val="0"/>
              </a:spcBef>
              <a:spcAft>
                <a:spcPct val="0"/>
              </a:spcAft>
              <a:buClrTx/>
            </a:pPr>
            <a:r>
              <a:rPr lang="es-MX" sz="1000" b="1" dirty="0">
                <a:solidFill>
                  <a:srgbClr val="4E2009"/>
                </a:solidFill>
                <a:latin typeface="Nunito" pitchFamily="2" charset="0"/>
              </a:rPr>
              <a:t>9. Incremento en la seguridad ciudadana</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Instalación de alumbrado público y mejora de la iluminación en zonas comunitarias, reduciendo riesgos de accidentes y actos delictivos.</a:t>
            </a:r>
          </a:p>
          <a:p>
            <a:pPr eaLnBrk="0" fontAlgn="base" hangingPunct="0">
              <a:spcBef>
                <a:spcPct val="0"/>
              </a:spcBef>
              <a:spcAft>
                <a:spcPct val="0"/>
              </a:spcAft>
              <a:buClrTx/>
            </a:pPr>
            <a:r>
              <a:rPr lang="es-MX" sz="1000" b="1" dirty="0">
                <a:solidFill>
                  <a:srgbClr val="4E2009"/>
                </a:solidFill>
                <a:latin typeface="Nunito" pitchFamily="2" charset="0"/>
              </a:rPr>
              <a:t>10. Sostenibilidad ambiental</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Fomento del uso de fuentes de energía renovable no contaminante.</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Reducción de la huella de carbono de las comunidades, contribuyendo a los compromisos de Colombia frente al cambio climático.</a:t>
            </a:r>
          </a:p>
          <a:p>
            <a:pPr eaLnBrk="0" fontAlgn="base" hangingPunct="0">
              <a:spcBef>
                <a:spcPct val="0"/>
              </a:spcBef>
              <a:spcAft>
                <a:spcPct val="0"/>
              </a:spcAft>
              <a:buClrTx/>
            </a:pPr>
            <a:r>
              <a:rPr lang="es-MX" sz="1000" b="1" dirty="0">
                <a:solidFill>
                  <a:srgbClr val="4E2009"/>
                </a:solidFill>
                <a:latin typeface="Nunito" pitchFamily="2" charset="0"/>
              </a:rPr>
              <a:t>11. Fortalecimiento de la gobernanza comunitaria</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Creación de estructuras organizativas claras para la toma de decisiones y administración de servicios públicos.</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Generación de cultura de corresponsabilidad social sobre el cuidado de los bienes comunitarios.</a:t>
            </a:r>
          </a:p>
        </p:txBody>
      </p:sp>
      <p:sp>
        <p:nvSpPr>
          <p:cNvPr id="9" name="Rectangle 1">
            <a:extLst>
              <a:ext uri="{FF2B5EF4-FFF2-40B4-BE49-F238E27FC236}">
                <a16:creationId xmlns:a16="http://schemas.microsoft.com/office/drawing/2014/main" id="{9A307332-F1A1-4B16-9A7B-B9C8E695B943}"/>
              </a:ext>
            </a:extLst>
          </p:cNvPr>
          <p:cNvSpPr>
            <a:spLocks noChangeArrowheads="1"/>
          </p:cNvSpPr>
          <p:nvPr/>
        </p:nvSpPr>
        <p:spPr bwMode="auto">
          <a:xfrm>
            <a:off x="519952" y="1039863"/>
            <a:ext cx="5386476" cy="4555093"/>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pPr>
            <a:r>
              <a:rPr lang="es-MX" sz="1000" b="1" dirty="0">
                <a:solidFill>
                  <a:srgbClr val="4E2009"/>
                </a:solidFill>
                <a:latin typeface="Nunito" pitchFamily="2" charset="0"/>
              </a:rPr>
              <a:t>1. Acceso confiable y sostenible a la energía</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Garantía de suministro eléctrico continuo (24 horas) a comunidades históricamente aisladas o con acceso limitado a la energía.</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Reducción de la dependencia de combustibles fósiles costosos y contaminantes (como diésel).</a:t>
            </a:r>
          </a:p>
          <a:p>
            <a:pPr eaLnBrk="0" fontAlgn="base" hangingPunct="0">
              <a:spcBef>
                <a:spcPct val="0"/>
              </a:spcBef>
              <a:spcAft>
                <a:spcPct val="0"/>
              </a:spcAft>
              <a:buClrTx/>
            </a:pPr>
            <a:r>
              <a:rPr lang="es-MX" sz="1000" b="1" dirty="0">
                <a:solidFill>
                  <a:srgbClr val="4E2009"/>
                </a:solidFill>
                <a:latin typeface="Nunito" pitchFamily="2" charset="0"/>
              </a:rPr>
              <a:t>2. Reducción de costos energéticos</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Disminución de los gastos familiares por consumo de energía, al sustituir métodos caros e inseguros de iluminación (velas, mecheros, plantas de diésel).</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Costos de operación estables a largo plazo gracias a la fuente solar renovable.</a:t>
            </a:r>
          </a:p>
          <a:p>
            <a:pPr eaLnBrk="0" fontAlgn="base" hangingPunct="0">
              <a:spcBef>
                <a:spcPct val="0"/>
              </a:spcBef>
              <a:spcAft>
                <a:spcPct val="0"/>
              </a:spcAft>
              <a:buClrTx/>
            </a:pPr>
            <a:r>
              <a:rPr lang="es-MX" sz="1000" b="1" dirty="0">
                <a:solidFill>
                  <a:srgbClr val="4E2009"/>
                </a:solidFill>
                <a:latin typeface="Nunito" pitchFamily="2" charset="0"/>
              </a:rPr>
              <a:t>3. Desarrollo de capacidades locales</a:t>
            </a:r>
          </a:p>
          <a:p>
            <a:pPr marL="742950" lvl="1"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Formación de operarios locales en administración, operación y mantenimiento de los sistemas solares.</a:t>
            </a:r>
          </a:p>
          <a:p>
            <a:pPr marL="742950" lvl="1"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Fortalecimiento de las competencias técnicas y organizativas en la comunidad.</a:t>
            </a:r>
          </a:p>
          <a:p>
            <a:pPr eaLnBrk="0" fontAlgn="base" hangingPunct="0">
              <a:spcBef>
                <a:spcPct val="0"/>
              </a:spcBef>
              <a:spcAft>
                <a:spcPct val="0"/>
              </a:spcAft>
              <a:buClrTx/>
            </a:pPr>
            <a:r>
              <a:rPr lang="es-MX" sz="1000" b="1" dirty="0">
                <a:solidFill>
                  <a:srgbClr val="4E2009"/>
                </a:solidFill>
                <a:latin typeface="Nunito" pitchFamily="2" charset="0"/>
              </a:rPr>
              <a:t>4. Creación de Empresas Comunitarias Sostenibles</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Empoderamiento a las comunidad en la gestión de su propio servicio público.</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Generación de empleo local en áreas de administración, facturación, operación técnica y mantenimiento.</a:t>
            </a:r>
          </a:p>
          <a:p>
            <a:pPr eaLnBrk="0" fontAlgn="base" hangingPunct="0">
              <a:spcBef>
                <a:spcPct val="0"/>
              </a:spcBef>
              <a:spcAft>
                <a:spcPct val="0"/>
              </a:spcAft>
              <a:buClrTx/>
            </a:pPr>
            <a:r>
              <a:rPr lang="es-MX" sz="1000" b="1" dirty="0">
                <a:solidFill>
                  <a:srgbClr val="4E2009"/>
                </a:solidFill>
                <a:latin typeface="Nunito" pitchFamily="2" charset="0"/>
              </a:rPr>
              <a:t>5. Estímulo a proyectos productivos</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Habilitación de nuevas actividades económicas como tiendas, servicios de refrigeración, carpinterías, panaderías, centros de internet, entre otros.</a:t>
            </a:r>
          </a:p>
          <a:p>
            <a:pPr marL="742950" lvl="5" indent="-285750" algn="just" eaLnBrk="0" fontAlgn="base" hangingPunct="0">
              <a:spcAft>
                <a:spcPts val="800"/>
              </a:spcAft>
              <a:buSzPts val="1000"/>
              <a:buFont typeface="Wingdings" panose="05000000000000000000" pitchFamily="2" charset="2"/>
              <a:buChar char="§"/>
              <a:tabLst>
                <a:tab pos="914400" algn="l"/>
              </a:tabLst>
            </a:pPr>
            <a:r>
              <a:rPr lang="es-MX" sz="1000" dirty="0">
                <a:solidFill>
                  <a:srgbClr val="4E2009"/>
                </a:solidFill>
                <a:latin typeface="Nunito" pitchFamily="2" charset="0"/>
              </a:rPr>
              <a:t>Mejora en la cadena de valor de productos locales, al poder conservar alimentos, manufacturar y transformar productos agrícolas.</a:t>
            </a:r>
          </a:p>
        </p:txBody>
      </p:sp>
      <p:sp>
        <p:nvSpPr>
          <p:cNvPr id="5" name="Rectángulo: esquinas redondeadas 4">
            <a:extLst>
              <a:ext uri="{FF2B5EF4-FFF2-40B4-BE49-F238E27FC236}">
                <a16:creationId xmlns:a16="http://schemas.microsoft.com/office/drawing/2014/main" id="{093F06CB-A5C2-4F2D-A435-8702BC39A620}"/>
              </a:ext>
            </a:extLst>
          </p:cNvPr>
          <p:cNvSpPr/>
          <p:nvPr/>
        </p:nvSpPr>
        <p:spPr>
          <a:xfrm>
            <a:off x="572429" y="5920331"/>
            <a:ext cx="11313460" cy="934130"/>
          </a:xfrm>
          <a:prstGeom prst="round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5"/>
          </a:lnRef>
          <a:fillRef idx="2">
            <a:schemeClr val="accent5"/>
          </a:fillRef>
          <a:effectRef idx="1">
            <a:schemeClr val="accent5"/>
          </a:effectRef>
          <a:fontRef idx="minor">
            <a:schemeClr val="dk1"/>
          </a:fontRef>
        </p:style>
        <p:txBody>
          <a:bodyPr rtlCol="0" anchor="ctr"/>
          <a:lstStyle/>
          <a:p>
            <a:pPr algn="ctr"/>
            <a:r>
              <a:rPr lang="es-MX" i="1" dirty="0">
                <a:solidFill>
                  <a:schemeClr val="bg2"/>
                </a:solidFill>
                <a:latin typeface="Nunito" pitchFamily="2" charset="0"/>
              </a:rPr>
              <a:t>La implementación de Sistemas Solares Fotovoltaicos, asociados a Figuras de Asociatividad Comunitaria, </a:t>
            </a:r>
            <a:r>
              <a:rPr lang="es-MX" b="1" i="1" dirty="0">
                <a:solidFill>
                  <a:schemeClr val="bg2"/>
                </a:solidFill>
                <a:latin typeface="Nunito" pitchFamily="2" charset="0"/>
              </a:rPr>
              <a:t>trasciende la simple provisión de energía</a:t>
            </a:r>
            <a:r>
              <a:rPr lang="es-MX" i="1" dirty="0">
                <a:solidFill>
                  <a:schemeClr val="bg2"/>
                </a:solidFill>
                <a:latin typeface="Nunito" pitchFamily="2" charset="0"/>
              </a:rPr>
              <a:t>: </a:t>
            </a:r>
            <a:r>
              <a:rPr lang="es-MX" b="1" i="1" dirty="0">
                <a:solidFill>
                  <a:schemeClr val="bg2"/>
                </a:solidFill>
                <a:latin typeface="Nunito" pitchFamily="2" charset="0"/>
              </a:rPr>
              <a:t>transforma profundamente las condiciones de vida</a:t>
            </a:r>
            <a:r>
              <a:rPr lang="es-MX" i="1" dirty="0">
                <a:solidFill>
                  <a:schemeClr val="bg2"/>
                </a:solidFill>
                <a:latin typeface="Nunito" pitchFamily="2" charset="0"/>
              </a:rPr>
              <a:t>, promueve la </a:t>
            </a:r>
            <a:r>
              <a:rPr lang="es-MX" b="1" i="1" dirty="0">
                <a:solidFill>
                  <a:schemeClr val="bg2"/>
                </a:solidFill>
                <a:latin typeface="Nunito" pitchFamily="2" charset="0"/>
              </a:rPr>
              <a:t>autonomía de las comunidades</a:t>
            </a:r>
            <a:r>
              <a:rPr lang="es-MX" i="1" dirty="0">
                <a:solidFill>
                  <a:schemeClr val="bg2"/>
                </a:solidFill>
                <a:latin typeface="Nunito" pitchFamily="2" charset="0"/>
              </a:rPr>
              <a:t> y fortalece el tejido económico, social y ambiental de las regiones rurales de Timbiquí, Cauca.</a:t>
            </a:r>
            <a:endParaRPr lang="es-MX"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76C5699E-0EA4-4CE6-8C6D-A521E5B4AA9A}"/>
              </a:ext>
            </a:extLst>
          </p:cNvPr>
          <p:cNvSpPr txBox="1"/>
          <p:nvPr/>
        </p:nvSpPr>
        <p:spPr>
          <a:xfrm>
            <a:off x="6096000" y="939137"/>
            <a:ext cx="6160654" cy="707886"/>
          </a:xfrm>
          <a:prstGeom prst="rect">
            <a:avLst/>
          </a:prstGeom>
          <a:noFill/>
        </p:spPr>
        <p:txBody>
          <a:bodyPr wrap="square">
            <a:spAutoFit/>
          </a:bodyPr>
          <a:lstStyle/>
          <a:p>
            <a:pPr marL="0" marR="0" lvl="0" indent="0" algn="ctr" rtl="0">
              <a:lnSpc>
                <a:spcPct val="100000"/>
              </a:lnSpc>
              <a:spcBef>
                <a:spcPts val="0"/>
              </a:spcBef>
              <a:spcAft>
                <a:spcPts val="0"/>
              </a:spcAft>
              <a:buClr>
                <a:srgbClr val="3F3F3F"/>
              </a:buClr>
              <a:buSzPts val="4000"/>
              <a:buFont typeface="Nunito Sans"/>
              <a:buNone/>
            </a:pPr>
            <a:r>
              <a:rPr lang="es-ES" sz="4000" b="1" dirty="0">
                <a:solidFill>
                  <a:schemeClr val="bg1"/>
                </a:solidFill>
                <a:latin typeface="Nunito Sans"/>
              </a:rPr>
              <a:t>IMPACTOS SOCIALES</a:t>
            </a:r>
            <a:endParaRPr lang="es-ES" sz="4000" b="1" dirty="0">
              <a:solidFill>
                <a:schemeClr val="bg1"/>
              </a:solidFill>
              <a:latin typeface="Nunito Sans"/>
              <a:sym typeface="Nunito Sans"/>
            </a:endParaRPr>
          </a:p>
        </p:txBody>
      </p:sp>
    </p:spTree>
    <p:extLst>
      <p:ext uri="{BB962C8B-B14F-4D97-AF65-F5344CB8AC3E}">
        <p14:creationId xmlns:p14="http://schemas.microsoft.com/office/powerpoint/2010/main" val="2568893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0">
          <a:extLst>
            <a:ext uri="{FF2B5EF4-FFF2-40B4-BE49-F238E27FC236}">
              <a16:creationId xmlns:a16="http://schemas.microsoft.com/office/drawing/2014/main" id="{E1A232E8-2B56-5A61-68E2-C46137CE528C}"/>
            </a:ext>
          </a:extLst>
        </p:cNvPr>
        <p:cNvGrpSpPr/>
        <p:nvPr/>
      </p:nvGrpSpPr>
      <p:grpSpPr>
        <a:xfrm>
          <a:off x="0" y="0"/>
          <a:ext cx="0" cy="0"/>
          <a:chOff x="0" y="0"/>
          <a:chExt cx="0" cy="0"/>
        </a:xfrm>
      </p:grpSpPr>
      <p:sp>
        <p:nvSpPr>
          <p:cNvPr id="131" name="Google Shape;131;p4">
            <a:extLst>
              <a:ext uri="{FF2B5EF4-FFF2-40B4-BE49-F238E27FC236}">
                <a16:creationId xmlns:a16="http://schemas.microsoft.com/office/drawing/2014/main" id="{1291785E-8AA3-2D9D-489F-E6AFB2A8B5DC}"/>
              </a:ext>
            </a:extLst>
          </p:cNvPr>
          <p:cNvSpPr/>
          <p:nvPr/>
        </p:nvSpPr>
        <p:spPr>
          <a:xfrm>
            <a:off x="8686800" y="-1"/>
            <a:ext cx="3505199" cy="6786113"/>
          </a:xfrm>
          <a:prstGeom prst="rect">
            <a:avLst/>
          </a:prstGeom>
          <a:solidFill>
            <a:srgbClr val="FEC5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133" name="Google Shape;133;p4">
            <a:extLst>
              <a:ext uri="{FF2B5EF4-FFF2-40B4-BE49-F238E27FC236}">
                <a16:creationId xmlns:a16="http://schemas.microsoft.com/office/drawing/2014/main" id="{C9E0CE33-7667-9444-345F-A1E45F6EEF4E}"/>
              </a:ext>
            </a:extLst>
          </p:cNvPr>
          <p:cNvPicPr preferRelativeResize="0"/>
          <p:nvPr/>
        </p:nvPicPr>
        <p:blipFill rotWithShape="1">
          <a:blip r:embed="rId3">
            <a:alphaModFix/>
          </a:blip>
          <a:srcRect/>
          <a:stretch/>
        </p:blipFill>
        <p:spPr>
          <a:xfrm>
            <a:off x="-850782" y="-2061437"/>
            <a:ext cx="1139825" cy="895577"/>
          </a:xfrm>
          <a:prstGeom prst="rect">
            <a:avLst/>
          </a:prstGeom>
          <a:noFill/>
          <a:ln>
            <a:noFill/>
          </a:ln>
        </p:spPr>
      </p:pic>
      <p:sp>
        <p:nvSpPr>
          <p:cNvPr id="134" name="Google Shape;134;p4">
            <a:extLst>
              <a:ext uri="{FF2B5EF4-FFF2-40B4-BE49-F238E27FC236}">
                <a16:creationId xmlns:a16="http://schemas.microsoft.com/office/drawing/2014/main" id="{4CA480EB-36B7-D678-264E-90E70304667B}"/>
              </a:ext>
            </a:extLst>
          </p:cNvPr>
          <p:cNvSpPr/>
          <p:nvPr/>
        </p:nvSpPr>
        <p:spPr>
          <a:xfrm>
            <a:off x="1705408" y="496964"/>
            <a:ext cx="6046271" cy="46052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4000"/>
              <a:buFont typeface="Nunito Sans"/>
              <a:buNone/>
            </a:pPr>
            <a:r>
              <a:rPr lang="es-ES" sz="3200" b="1" dirty="0">
                <a:solidFill>
                  <a:srgbClr val="4E2009"/>
                </a:solidFill>
                <a:latin typeface="Nunito Sans"/>
              </a:rPr>
              <a:t>IMPACTOS SOCIALES POSITIVOS</a:t>
            </a:r>
            <a:endParaRPr sz="3200" b="1" dirty="0">
              <a:solidFill>
                <a:srgbClr val="4E2009"/>
              </a:solidFill>
              <a:latin typeface="Nunito Sans"/>
              <a:sym typeface="Nunito Sans"/>
            </a:endParaRPr>
          </a:p>
        </p:txBody>
      </p:sp>
      <p:sp>
        <p:nvSpPr>
          <p:cNvPr id="2" name="TextBox 1">
            <a:extLst>
              <a:ext uri="{FF2B5EF4-FFF2-40B4-BE49-F238E27FC236}">
                <a16:creationId xmlns:a16="http://schemas.microsoft.com/office/drawing/2014/main" id="{CF8CC798-8D2C-455D-D368-6542CB0068C9}"/>
              </a:ext>
            </a:extLst>
          </p:cNvPr>
          <p:cNvSpPr txBox="1"/>
          <p:nvPr/>
        </p:nvSpPr>
        <p:spPr>
          <a:xfrm>
            <a:off x="406300" y="1328428"/>
            <a:ext cx="8174478" cy="98535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algn="just">
              <a:defRPr b="1">
                <a:solidFill>
                  <a:srgbClr val="3F3F3F"/>
                </a:solidFill>
                <a:latin typeface="Nunito"/>
              </a:defRPr>
            </a:lvl1pPr>
          </a:lstStyle>
          <a:p>
            <a:pPr>
              <a:lnSpc>
                <a:spcPct val="107000"/>
              </a:lnSpc>
              <a:spcAft>
                <a:spcPts val="800"/>
              </a:spcAft>
              <a:buSzPts val="1000"/>
              <a:tabLst>
                <a:tab pos="457200" algn="l"/>
              </a:tabLst>
            </a:pPr>
            <a:r>
              <a:rPr lang="es-MX" sz="1200" b="0" dirty="0">
                <a:solidFill>
                  <a:srgbClr val="4E2009"/>
                </a:solidFill>
                <a:latin typeface="Nunito" pitchFamily="2" charset="0"/>
              </a:rPr>
              <a:t>La implementación del sistema solar fotovoltaico, junto con la estructuración y puesta en marcha de una Comunidad Energética, representa una transformación estructural en los aspectos sociales, económicos y ambientales del territorio. Esta iniciativa articula un modelo sostenible de generación, distribución y administración del servicio de energía eléctrica, orientado al bienestar de la población y a la conservación de los ecosistemas.</a:t>
            </a:r>
            <a:endParaRPr lang="en-GB" dirty="0"/>
          </a:p>
        </p:txBody>
      </p:sp>
      <p:pic>
        <p:nvPicPr>
          <p:cNvPr id="9" name="Imagen 1" descr="Logotipo&#10;&#10;Descripción generada automáticamente">
            <a:extLst>
              <a:ext uri="{FF2B5EF4-FFF2-40B4-BE49-F238E27FC236}">
                <a16:creationId xmlns:a16="http://schemas.microsoft.com/office/drawing/2014/main" id="{4131D6BA-EF07-2CF2-E17B-8CBBFF433C94}"/>
              </a:ext>
            </a:extLst>
          </p:cNvPr>
          <p:cNvPicPr>
            <a:picLocks noChangeAspect="1"/>
          </p:cNvPicPr>
          <p:nvPr/>
        </p:nvPicPr>
        <p:blipFill>
          <a:blip r:embed="rId4">
            <a:extLst>
              <a:ext uri="{28A0092B-C50C-407E-A947-70E740481C1C}">
                <a14:useLocalDpi xmlns:a14="http://schemas.microsoft.com/office/drawing/2010/main" val="0"/>
              </a:ext>
            </a:extLst>
          </a:blip>
          <a:srcRect l="45211"/>
          <a:stretch/>
        </p:blipFill>
        <p:spPr bwMode="auto">
          <a:xfrm>
            <a:off x="10945554" y="6263582"/>
            <a:ext cx="1300406" cy="746817"/>
          </a:xfrm>
          <a:prstGeom prst="rect">
            <a:avLst/>
          </a:prstGeom>
          <a:noFill/>
          <a:ln>
            <a:noFill/>
          </a:ln>
        </p:spPr>
      </p:pic>
      <p:sp>
        <p:nvSpPr>
          <p:cNvPr id="13" name="TextBox 1">
            <a:extLst>
              <a:ext uri="{FF2B5EF4-FFF2-40B4-BE49-F238E27FC236}">
                <a16:creationId xmlns:a16="http://schemas.microsoft.com/office/drawing/2014/main" id="{0F9A32E5-7857-4BCB-A09D-2F065F1996D1}"/>
              </a:ext>
            </a:extLst>
          </p:cNvPr>
          <p:cNvSpPr txBox="1"/>
          <p:nvPr/>
        </p:nvSpPr>
        <p:spPr>
          <a:xfrm>
            <a:off x="806824" y="2353892"/>
            <a:ext cx="7073152" cy="401131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algn="just">
              <a:defRPr b="1">
                <a:solidFill>
                  <a:srgbClr val="3F3F3F"/>
                </a:solidFill>
                <a:latin typeface="Nunito"/>
              </a:defRPr>
            </a:lvl1pPr>
          </a:lstStyle>
          <a:p>
            <a:pPr algn="l"/>
            <a:r>
              <a:rPr lang="es-MX" sz="1200" dirty="0">
                <a:solidFill>
                  <a:srgbClr val="4E2009"/>
                </a:solidFill>
                <a:latin typeface="Nunito" pitchFamily="2" charset="0"/>
                <a:ea typeface="+mn-ea"/>
                <a:cs typeface="+mn-cs"/>
              </a:rPr>
              <a:t>1. El acceso confiable a energía eléctrica</a:t>
            </a:r>
            <a:br>
              <a:rPr lang="es-MX" sz="1200" b="0" dirty="0">
                <a:solidFill>
                  <a:srgbClr val="4E2009"/>
                </a:solidFill>
                <a:latin typeface="Nunito" pitchFamily="2" charset="0"/>
              </a:rPr>
            </a:br>
            <a:endParaRPr lang="es-MX" sz="1200" b="0" dirty="0">
              <a:solidFill>
                <a:srgbClr val="4E2009"/>
              </a:solidFill>
              <a:latin typeface="Nunito" pitchFamily="2" charset="0"/>
            </a:endParaRP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200" dirty="0">
                <a:solidFill>
                  <a:srgbClr val="4E2009"/>
                </a:solidFill>
                <a:latin typeface="Nunito" pitchFamily="2" charset="0"/>
                <a:ea typeface="+mn-ea"/>
                <a:cs typeface="+mn-cs"/>
              </a:rPr>
              <a:t>Permite que los hogares, escuelas, centros de salud y espacios comunitarios cuenten con energía 24/7, mejorando sustancialmente la calidad de vida y reduciendo la inequidad social.</a:t>
            </a:r>
            <a:endParaRPr lang="es-MX" sz="1200" b="1" dirty="0">
              <a:solidFill>
                <a:srgbClr val="4E2009"/>
              </a:solidFill>
              <a:latin typeface="Nunito" pitchFamily="2" charset="0"/>
              <a:ea typeface="+mn-ea"/>
              <a:cs typeface="+mn-cs"/>
            </a:endParaRPr>
          </a:p>
          <a:p>
            <a:r>
              <a:rPr lang="es-MX" sz="1200" dirty="0">
                <a:solidFill>
                  <a:srgbClr val="4E2009"/>
                </a:solidFill>
                <a:latin typeface="Nunito" pitchFamily="2" charset="0"/>
                <a:ea typeface="+mn-ea"/>
                <a:cs typeface="+mn-cs"/>
              </a:rPr>
              <a:t>2. Fortalecimiento del tejido social y comunitario </a:t>
            </a:r>
          </a:p>
          <a:p>
            <a:endParaRPr lang="es-MX" sz="1200" dirty="0">
              <a:solidFill>
                <a:srgbClr val="4E2009"/>
              </a:solidFill>
              <a:latin typeface="Nunito" pitchFamily="2" charset="0"/>
              <a:ea typeface="+mn-ea"/>
              <a:cs typeface="+mn-cs"/>
            </a:endParaRP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200" dirty="0">
                <a:solidFill>
                  <a:srgbClr val="4E2009"/>
                </a:solidFill>
                <a:latin typeface="Nunito" pitchFamily="2" charset="0"/>
                <a:ea typeface="+mn-ea"/>
                <a:cs typeface="+mn-cs"/>
              </a:rPr>
              <a:t>La figura de Comunidad Energética fomenta la organización colectiva, la participación activa de la ciudadanía y la toma de decisiones democráticas en torno a un bien común.</a:t>
            </a:r>
          </a:p>
          <a:p>
            <a:pPr algn="l"/>
            <a:r>
              <a:rPr lang="es-MX" sz="1200" dirty="0">
                <a:solidFill>
                  <a:srgbClr val="4E2009"/>
                </a:solidFill>
                <a:latin typeface="Nunito" pitchFamily="2" charset="0"/>
              </a:rPr>
              <a:t>3. Mejora de las condiciones educativas y de salud</a:t>
            </a:r>
            <a:br>
              <a:rPr lang="es-MX" sz="1200" b="0" dirty="0">
                <a:solidFill>
                  <a:srgbClr val="4E2009"/>
                </a:solidFill>
                <a:latin typeface="Nunito" pitchFamily="2" charset="0"/>
              </a:rPr>
            </a:br>
            <a:endParaRPr lang="es-MX" sz="1200" b="0" dirty="0">
              <a:solidFill>
                <a:srgbClr val="4E2009"/>
              </a:solidFill>
              <a:latin typeface="Nunito" pitchFamily="2" charset="0"/>
            </a:endParaRP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200" dirty="0">
                <a:solidFill>
                  <a:srgbClr val="4E2009"/>
                </a:solidFill>
                <a:latin typeface="Nunito" pitchFamily="2" charset="0"/>
                <a:ea typeface="+mn-ea"/>
                <a:cs typeface="+mn-cs"/>
              </a:rPr>
              <a:t>Se amplían las oportunidades de aprendizaje (uso de tecnologías, iluminación nocturna), al tiempo que se fortalece la capacidad operativa de centros de salud mediante la electrificación de equipos médicos y sistemas de refrigeración para medicamentos.</a:t>
            </a:r>
          </a:p>
          <a:p>
            <a:pPr algn="l"/>
            <a:r>
              <a:rPr lang="es-MX" sz="1200" dirty="0">
                <a:solidFill>
                  <a:srgbClr val="4E2009"/>
                </a:solidFill>
                <a:latin typeface="Nunito" pitchFamily="2" charset="0"/>
              </a:rPr>
              <a:t>4. Generación de empleo y dinamización económica local</a:t>
            </a:r>
            <a:br>
              <a:rPr lang="es-MX" sz="1200" b="0" dirty="0">
                <a:solidFill>
                  <a:srgbClr val="4E2009"/>
                </a:solidFill>
                <a:latin typeface="Nunito" pitchFamily="2" charset="0"/>
              </a:rPr>
            </a:br>
            <a:endParaRPr lang="es-MX" sz="1200" b="0" dirty="0">
              <a:solidFill>
                <a:srgbClr val="4E2009"/>
              </a:solidFill>
              <a:latin typeface="Nunito" pitchFamily="2" charset="0"/>
            </a:endParaRP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200" dirty="0">
                <a:solidFill>
                  <a:srgbClr val="4E2009"/>
                </a:solidFill>
                <a:latin typeface="Nunito" pitchFamily="2" charset="0"/>
                <a:ea typeface="+mn-ea"/>
                <a:cs typeface="+mn-cs"/>
              </a:rPr>
              <a:t>La operación y mantenimiento del sistema genera oportunidades de empleo directo e indirecto, mientras que el acceso a energía potencia actividades productivas como refrigeración de alimentos, talleres, panaderías, comercio, etc.</a:t>
            </a:r>
          </a:p>
        </p:txBody>
      </p:sp>
      <p:pic>
        <p:nvPicPr>
          <p:cNvPr id="5" name="Imagen 4">
            <a:extLst>
              <a:ext uri="{FF2B5EF4-FFF2-40B4-BE49-F238E27FC236}">
                <a16:creationId xmlns:a16="http://schemas.microsoft.com/office/drawing/2014/main" id="{0C52A5DF-81DC-4BE4-BFA9-5DF43D7A6F95}"/>
              </a:ext>
            </a:extLst>
          </p:cNvPr>
          <p:cNvPicPr>
            <a:picLocks noChangeAspect="1"/>
          </p:cNvPicPr>
          <p:nvPr/>
        </p:nvPicPr>
        <p:blipFill>
          <a:blip r:embed="rId5"/>
          <a:stretch>
            <a:fillRect/>
          </a:stretch>
        </p:blipFill>
        <p:spPr>
          <a:xfrm>
            <a:off x="8686800" y="205841"/>
            <a:ext cx="3505199" cy="2628899"/>
          </a:xfrm>
          <a:prstGeom prst="rect">
            <a:avLst/>
          </a:prstGeom>
        </p:spPr>
      </p:pic>
      <p:pic>
        <p:nvPicPr>
          <p:cNvPr id="7" name="Imagen 6">
            <a:extLst>
              <a:ext uri="{FF2B5EF4-FFF2-40B4-BE49-F238E27FC236}">
                <a16:creationId xmlns:a16="http://schemas.microsoft.com/office/drawing/2014/main" id="{6702022F-DF2E-476C-B47A-B77C010BDA23}"/>
              </a:ext>
            </a:extLst>
          </p:cNvPr>
          <p:cNvPicPr>
            <a:picLocks noChangeAspect="1"/>
          </p:cNvPicPr>
          <p:nvPr/>
        </p:nvPicPr>
        <p:blipFill>
          <a:blip r:embed="rId6"/>
          <a:stretch>
            <a:fillRect/>
          </a:stretch>
        </p:blipFill>
        <p:spPr>
          <a:xfrm>
            <a:off x="8686800" y="3300653"/>
            <a:ext cx="3505199" cy="2628900"/>
          </a:xfrm>
          <a:prstGeom prst="rect">
            <a:avLst/>
          </a:prstGeom>
        </p:spPr>
      </p:pic>
    </p:spTree>
    <p:extLst>
      <p:ext uri="{BB962C8B-B14F-4D97-AF65-F5344CB8AC3E}">
        <p14:creationId xmlns:p14="http://schemas.microsoft.com/office/powerpoint/2010/main" val="10111174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Qué tiene que ver la economía con el medio ambiente?">
            <a:extLst>
              <a:ext uri="{FF2B5EF4-FFF2-40B4-BE49-F238E27FC236}">
                <a16:creationId xmlns:a16="http://schemas.microsoft.com/office/drawing/2014/main" id="{F4A0765E-8F9C-42BF-B542-82F7E10B64A9}"/>
              </a:ext>
            </a:extLst>
          </p:cNvPr>
          <p:cNvPicPr>
            <a:picLocks noChangeAspect="1" noChangeArrowheads="1"/>
          </p:cNvPicPr>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0" cy="6751321"/>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134;p4">
            <a:extLst>
              <a:ext uri="{FF2B5EF4-FFF2-40B4-BE49-F238E27FC236}">
                <a16:creationId xmlns:a16="http://schemas.microsoft.com/office/drawing/2014/main" id="{ADA999CE-9C71-4A88-B22A-6069A504408B}"/>
              </a:ext>
            </a:extLst>
          </p:cNvPr>
          <p:cNvSpPr/>
          <p:nvPr/>
        </p:nvSpPr>
        <p:spPr>
          <a:xfrm>
            <a:off x="415637" y="667359"/>
            <a:ext cx="6792356" cy="1179913"/>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4000"/>
              <a:buFont typeface="Nunito Sans"/>
              <a:buNone/>
            </a:pPr>
            <a:r>
              <a:rPr lang="es-ES" sz="4000" b="1" dirty="0">
                <a:solidFill>
                  <a:schemeClr val="bg1"/>
                </a:solidFill>
                <a:latin typeface="Nunito Sans"/>
              </a:rPr>
              <a:t>IMPACTOS AMBIENTALES</a:t>
            </a:r>
            <a:endParaRPr sz="4000" b="1" dirty="0">
              <a:solidFill>
                <a:schemeClr val="bg1"/>
              </a:solidFill>
              <a:latin typeface="Nunito Sans"/>
              <a:sym typeface="Nunito Sans"/>
            </a:endParaRPr>
          </a:p>
        </p:txBody>
      </p:sp>
    </p:spTree>
    <p:extLst>
      <p:ext uri="{BB962C8B-B14F-4D97-AF65-F5344CB8AC3E}">
        <p14:creationId xmlns:p14="http://schemas.microsoft.com/office/powerpoint/2010/main" val="3852881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0">
          <a:extLst>
            <a:ext uri="{FF2B5EF4-FFF2-40B4-BE49-F238E27FC236}">
              <a16:creationId xmlns:a16="http://schemas.microsoft.com/office/drawing/2014/main" id="{E1A232E8-2B56-5A61-68E2-C46137CE528C}"/>
            </a:ext>
          </a:extLst>
        </p:cNvPr>
        <p:cNvGrpSpPr/>
        <p:nvPr/>
      </p:nvGrpSpPr>
      <p:grpSpPr>
        <a:xfrm>
          <a:off x="0" y="0"/>
          <a:ext cx="0" cy="0"/>
          <a:chOff x="0" y="0"/>
          <a:chExt cx="0" cy="0"/>
        </a:xfrm>
      </p:grpSpPr>
      <p:sp>
        <p:nvSpPr>
          <p:cNvPr id="131" name="Google Shape;131;p4">
            <a:extLst>
              <a:ext uri="{FF2B5EF4-FFF2-40B4-BE49-F238E27FC236}">
                <a16:creationId xmlns:a16="http://schemas.microsoft.com/office/drawing/2014/main" id="{1291785E-8AA3-2D9D-489F-E6AFB2A8B5DC}"/>
              </a:ext>
            </a:extLst>
          </p:cNvPr>
          <p:cNvSpPr/>
          <p:nvPr/>
        </p:nvSpPr>
        <p:spPr>
          <a:xfrm>
            <a:off x="8686800" y="-1"/>
            <a:ext cx="3505199" cy="6786113"/>
          </a:xfrm>
          <a:prstGeom prst="rect">
            <a:avLst/>
          </a:prstGeom>
          <a:solidFill>
            <a:srgbClr val="FEC5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133" name="Google Shape;133;p4">
            <a:extLst>
              <a:ext uri="{FF2B5EF4-FFF2-40B4-BE49-F238E27FC236}">
                <a16:creationId xmlns:a16="http://schemas.microsoft.com/office/drawing/2014/main" id="{C9E0CE33-7667-9444-345F-A1E45F6EEF4E}"/>
              </a:ext>
            </a:extLst>
          </p:cNvPr>
          <p:cNvPicPr preferRelativeResize="0"/>
          <p:nvPr/>
        </p:nvPicPr>
        <p:blipFill rotWithShape="1">
          <a:blip r:embed="rId3">
            <a:alphaModFix/>
          </a:blip>
          <a:srcRect/>
          <a:stretch/>
        </p:blipFill>
        <p:spPr>
          <a:xfrm>
            <a:off x="-850782" y="-2061437"/>
            <a:ext cx="1139825" cy="895577"/>
          </a:xfrm>
          <a:prstGeom prst="rect">
            <a:avLst/>
          </a:prstGeom>
          <a:noFill/>
          <a:ln>
            <a:noFill/>
          </a:ln>
        </p:spPr>
      </p:pic>
      <p:sp>
        <p:nvSpPr>
          <p:cNvPr id="134" name="Google Shape;134;p4">
            <a:extLst>
              <a:ext uri="{FF2B5EF4-FFF2-40B4-BE49-F238E27FC236}">
                <a16:creationId xmlns:a16="http://schemas.microsoft.com/office/drawing/2014/main" id="{4CA480EB-36B7-D678-264E-90E70304667B}"/>
              </a:ext>
            </a:extLst>
          </p:cNvPr>
          <p:cNvSpPr/>
          <p:nvPr/>
        </p:nvSpPr>
        <p:spPr>
          <a:xfrm>
            <a:off x="1186233" y="454923"/>
            <a:ext cx="6792356" cy="46052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4000"/>
              <a:buFont typeface="Nunito Sans"/>
              <a:buNone/>
            </a:pPr>
            <a:r>
              <a:rPr lang="es-ES" sz="3200" b="1" dirty="0">
                <a:solidFill>
                  <a:srgbClr val="4E2009"/>
                </a:solidFill>
                <a:latin typeface="Nunito Sans"/>
              </a:rPr>
              <a:t>IMPACTOS AMBIENTALES POSITIVOS</a:t>
            </a:r>
            <a:endParaRPr sz="3200" b="1" dirty="0">
              <a:solidFill>
                <a:srgbClr val="4E2009"/>
              </a:solidFill>
              <a:latin typeface="Nunito Sans"/>
              <a:sym typeface="Nunito Sans"/>
            </a:endParaRPr>
          </a:p>
        </p:txBody>
      </p:sp>
      <p:pic>
        <p:nvPicPr>
          <p:cNvPr id="9" name="Imagen 1" descr="Logotipo&#10;&#10;Descripción generada automáticamente">
            <a:extLst>
              <a:ext uri="{FF2B5EF4-FFF2-40B4-BE49-F238E27FC236}">
                <a16:creationId xmlns:a16="http://schemas.microsoft.com/office/drawing/2014/main" id="{4131D6BA-EF07-2CF2-E17B-8CBBFF433C94}"/>
              </a:ext>
            </a:extLst>
          </p:cNvPr>
          <p:cNvPicPr>
            <a:picLocks noChangeAspect="1"/>
          </p:cNvPicPr>
          <p:nvPr/>
        </p:nvPicPr>
        <p:blipFill>
          <a:blip r:embed="rId4">
            <a:extLst>
              <a:ext uri="{28A0092B-C50C-407E-A947-70E740481C1C}">
                <a14:useLocalDpi xmlns:a14="http://schemas.microsoft.com/office/drawing/2010/main" val="0"/>
              </a:ext>
            </a:extLst>
          </a:blip>
          <a:srcRect l="45211"/>
          <a:stretch/>
        </p:blipFill>
        <p:spPr bwMode="auto">
          <a:xfrm>
            <a:off x="10791645" y="-30645"/>
            <a:ext cx="1246446" cy="715828"/>
          </a:xfrm>
          <a:prstGeom prst="rect">
            <a:avLst/>
          </a:prstGeom>
          <a:noFill/>
          <a:ln>
            <a:noFill/>
          </a:ln>
        </p:spPr>
      </p:pic>
      <p:sp>
        <p:nvSpPr>
          <p:cNvPr id="13" name="TextBox 1">
            <a:extLst>
              <a:ext uri="{FF2B5EF4-FFF2-40B4-BE49-F238E27FC236}">
                <a16:creationId xmlns:a16="http://schemas.microsoft.com/office/drawing/2014/main" id="{0F9A32E5-7857-4BCB-A09D-2F065F1996D1}"/>
              </a:ext>
            </a:extLst>
          </p:cNvPr>
          <p:cNvSpPr txBox="1"/>
          <p:nvPr/>
        </p:nvSpPr>
        <p:spPr>
          <a:xfrm>
            <a:off x="289042" y="1283767"/>
            <a:ext cx="8291735" cy="464738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algn="just">
              <a:defRPr b="1">
                <a:solidFill>
                  <a:srgbClr val="3F3F3F"/>
                </a:solidFill>
                <a:latin typeface="Nunito"/>
              </a:defRPr>
            </a:lvl1pPr>
          </a:lstStyle>
          <a:p>
            <a:pPr>
              <a:spcAft>
                <a:spcPts val="800"/>
              </a:spcAft>
            </a:pPr>
            <a:br>
              <a:rPr lang="es-MX" sz="1200" dirty="0">
                <a:effectLst/>
                <a:latin typeface="Nunito" pitchFamily="2" charset="0"/>
                <a:ea typeface="Calibri" panose="020F0502020204030204" pitchFamily="34" charset="0"/>
                <a:cs typeface="Times New Roman" panose="02020603050405020304" pitchFamily="18" charset="0"/>
              </a:rPr>
            </a:br>
            <a:r>
              <a:rPr lang="es-MX" sz="1200" dirty="0">
                <a:solidFill>
                  <a:srgbClr val="4E2009"/>
                </a:solidFill>
                <a:latin typeface="Nunito" pitchFamily="2" charset="0"/>
                <a:ea typeface="+mn-ea"/>
                <a:cs typeface="+mn-cs"/>
              </a:rPr>
              <a:t>1. Reducción de emisiones de gases contaminantes</a:t>
            </a: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200" dirty="0">
                <a:solidFill>
                  <a:srgbClr val="4E2009"/>
                </a:solidFill>
                <a:latin typeface="Nunito" pitchFamily="2" charset="0"/>
                <a:ea typeface="+mn-ea"/>
                <a:cs typeface="+mn-cs"/>
              </a:rPr>
              <a:t>Al sustituir fuentes de generación fósil como plantas diésel, se elimina la emisión de CO₂ y otros gases de efecto invernadero, mitigando el cambio climático a escala local y global.</a:t>
            </a:r>
          </a:p>
          <a:p>
            <a:pPr marL="171450" indent="-171450">
              <a:spcAft>
                <a:spcPts val="800"/>
              </a:spcAft>
              <a:buFont typeface="Wingdings" panose="05000000000000000000" pitchFamily="2" charset="2"/>
              <a:buChar char="§"/>
            </a:pPr>
            <a:endParaRPr lang="es-MX" sz="1200" b="0" dirty="0">
              <a:latin typeface="Nunito" pitchFamily="2" charset="0"/>
              <a:ea typeface="Calibri" panose="020F0502020204030204" pitchFamily="34" charset="0"/>
              <a:cs typeface="Times New Roman" panose="02020603050405020304" pitchFamily="18" charset="0"/>
            </a:endParaRPr>
          </a:p>
          <a:p>
            <a:pPr>
              <a:spcAft>
                <a:spcPts val="800"/>
              </a:spcAft>
            </a:pPr>
            <a:r>
              <a:rPr lang="es-MX" sz="1200" dirty="0">
                <a:solidFill>
                  <a:srgbClr val="4E2009"/>
                </a:solidFill>
                <a:latin typeface="Nunito" pitchFamily="2" charset="0"/>
                <a:ea typeface="+mn-ea"/>
                <a:cs typeface="+mn-cs"/>
              </a:rPr>
              <a:t>2. Eliminación de riesgos por combustibles contaminantes</a:t>
            </a:r>
            <a:r>
              <a:rPr lang="es-MX" sz="1200" b="1" dirty="0">
                <a:effectLst/>
                <a:latin typeface="Nunito" pitchFamily="2" charset="0"/>
                <a:ea typeface="Calibri" panose="020F0502020204030204" pitchFamily="34" charset="0"/>
                <a:cs typeface="Times New Roman" panose="02020603050405020304" pitchFamily="18" charset="0"/>
              </a:rPr>
              <a:t> </a:t>
            </a:r>
            <a:endParaRPr lang="es-MX" sz="1200" dirty="0">
              <a:effectLst/>
              <a:latin typeface="Nunito" pitchFamily="2" charset="0"/>
              <a:ea typeface="Calibri" panose="020F0502020204030204" pitchFamily="34" charset="0"/>
              <a:cs typeface="Times New Roman" panose="02020603050405020304" pitchFamily="18" charset="0"/>
            </a:endParaRP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200" dirty="0">
                <a:solidFill>
                  <a:srgbClr val="4E2009"/>
                </a:solidFill>
                <a:latin typeface="Nunito" pitchFamily="2" charset="0"/>
                <a:ea typeface="+mn-ea"/>
                <a:cs typeface="+mn-cs"/>
              </a:rPr>
              <a:t>Se reducen los riesgos asociados al almacenamiento, manipulación y combustión de queroseno o gasolina, mejorando la salud respiratoria y la seguridad en los hogares.</a:t>
            </a:r>
          </a:p>
          <a:p>
            <a:pPr marL="457200">
              <a:spcAft>
                <a:spcPts val="800"/>
              </a:spcAft>
            </a:pPr>
            <a:r>
              <a:rPr lang="es-MX" sz="1200" dirty="0">
                <a:effectLst/>
                <a:latin typeface="Nunito" pitchFamily="2" charset="0"/>
                <a:ea typeface="Calibri" panose="020F0502020204030204" pitchFamily="34" charset="0"/>
                <a:cs typeface="Times New Roman" panose="02020603050405020304" pitchFamily="18" charset="0"/>
              </a:rPr>
              <a:t> </a:t>
            </a:r>
          </a:p>
          <a:p>
            <a:pPr algn="l">
              <a:spcAft>
                <a:spcPts val="800"/>
              </a:spcAft>
            </a:pPr>
            <a:r>
              <a:rPr lang="es-MX" sz="1200" dirty="0">
                <a:solidFill>
                  <a:srgbClr val="4E2009"/>
                </a:solidFill>
                <a:latin typeface="Nunito" pitchFamily="2" charset="0"/>
                <a:ea typeface="+mn-ea"/>
                <a:cs typeface="+mn-cs"/>
              </a:rPr>
              <a:t>3. Aprovechamiento de una fuente de energía limpia y renovable</a:t>
            </a:r>
            <a:endParaRPr lang="es-MX" sz="1200" dirty="0">
              <a:effectLst/>
              <a:latin typeface="Nunito" pitchFamily="2" charset="0"/>
              <a:ea typeface="Calibri" panose="020F0502020204030204" pitchFamily="34" charset="0"/>
              <a:cs typeface="Times New Roman" panose="02020603050405020304" pitchFamily="18" charset="0"/>
            </a:endParaRP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200" dirty="0">
                <a:solidFill>
                  <a:srgbClr val="4E2009"/>
                </a:solidFill>
                <a:latin typeface="Nunito" pitchFamily="2" charset="0"/>
                <a:ea typeface="+mn-ea"/>
                <a:cs typeface="+mn-cs"/>
              </a:rPr>
              <a:t>El sistema solar fotovoltaico capta energía del sol, una fuente inagotable, sin generar residuos ni impactos negativos significativos sobre el entorno natural.</a:t>
            </a:r>
          </a:p>
          <a:p>
            <a:pPr marL="457200">
              <a:spcAft>
                <a:spcPts val="800"/>
              </a:spcAft>
            </a:pPr>
            <a:r>
              <a:rPr lang="es-MX" sz="1200" dirty="0">
                <a:effectLst/>
                <a:latin typeface="Nunito" pitchFamily="2" charset="0"/>
                <a:ea typeface="Calibri" panose="020F0502020204030204" pitchFamily="34" charset="0"/>
                <a:cs typeface="Times New Roman" panose="02020603050405020304" pitchFamily="18" charset="0"/>
              </a:rPr>
              <a:t> </a:t>
            </a:r>
          </a:p>
          <a:p>
            <a:pPr algn="l">
              <a:spcAft>
                <a:spcPts val="800"/>
              </a:spcAft>
            </a:pPr>
            <a:r>
              <a:rPr lang="es-MX" sz="1200" dirty="0">
                <a:solidFill>
                  <a:srgbClr val="4E2009"/>
                </a:solidFill>
                <a:latin typeface="Nunito" pitchFamily="2" charset="0"/>
                <a:ea typeface="+mn-ea"/>
                <a:cs typeface="+mn-cs"/>
              </a:rPr>
              <a:t>4. Promoción de la conciencia ambiental</a:t>
            </a:r>
            <a:endParaRPr lang="es-MX" sz="1200" dirty="0">
              <a:effectLst/>
              <a:latin typeface="Nunito" pitchFamily="2" charset="0"/>
              <a:ea typeface="Calibri" panose="020F0502020204030204" pitchFamily="34" charset="0"/>
              <a:cs typeface="Times New Roman" panose="02020603050405020304" pitchFamily="18" charset="0"/>
            </a:endParaRPr>
          </a:p>
          <a:p>
            <a:pPr marL="742950" lvl="4" indent="-285750" algn="just" eaLnBrk="0" fontAlgn="base" hangingPunct="0">
              <a:spcAft>
                <a:spcPts val="800"/>
              </a:spcAft>
              <a:buSzPts val="1000"/>
              <a:buFont typeface="Wingdings" panose="05000000000000000000" pitchFamily="2" charset="2"/>
              <a:buChar char="§"/>
              <a:tabLst>
                <a:tab pos="914400" algn="l"/>
              </a:tabLst>
            </a:pPr>
            <a:r>
              <a:rPr lang="es-MX" sz="1200" dirty="0">
                <a:solidFill>
                  <a:srgbClr val="4E2009"/>
                </a:solidFill>
                <a:latin typeface="Nunito" pitchFamily="2" charset="0"/>
                <a:ea typeface="+mn-ea"/>
                <a:cs typeface="+mn-cs"/>
              </a:rPr>
              <a:t>La creación de una Comunidad Energética promueve el uso responsable de los recursos, la eficiencia energética y la educación ambiental, sensibilizando a los habitantes sobre la importancia de preservar el entorno.</a:t>
            </a:r>
          </a:p>
          <a:p>
            <a:pPr marL="457200" lvl="4" algn="just" eaLnBrk="0" fontAlgn="base" hangingPunct="0">
              <a:spcAft>
                <a:spcPts val="800"/>
              </a:spcAft>
              <a:buSzPts val="1000"/>
              <a:tabLst>
                <a:tab pos="914400" algn="l"/>
              </a:tabLst>
            </a:pPr>
            <a:endParaRPr lang="es-MX" sz="1200" dirty="0">
              <a:solidFill>
                <a:srgbClr val="4E2009"/>
              </a:solidFill>
              <a:latin typeface="Nunito" pitchFamily="2" charset="0"/>
              <a:ea typeface="+mn-ea"/>
              <a:cs typeface="+mn-cs"/>
            </a:endParaRPr>
          </a:p>
        </p:txBody>
      </p:sp>
      <p:sp>
        <p:nvSpPr>
          <p:cNvPr id="10" name="Rectángulo: esquinas redondeadas 9">
            <a:extLst>
              <a:ext uri="{FF2B5EF4-FFF2-40B4-BE49-F238E27FC236}">
                <a16:creationId xmlns:a16="http://schemas.microsoft.com/office/drawing/2014/main" id="{94360C66-D715-4623-AFB9-37A43A788E38}"/>
              </a:ext>
            </a:extLst>
          </p:cNvPr>
          <p:cNvSpPr/>
          <p:nvPr/>
        </p:nvSpPr>
        <p:spPr>
          <a:xfrm>
            <a:off x="589498" y="5705693"/>
            <a:ext cx="11313460" cy="1152307"/>
          </a:xfrm>
          <a:prstGeom prst="round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accent5"/>
          </a:lnRef>
          <a:fillRef idx="2">
            <a:schemeClr val="accent5"/>
          </a:fillRef>
          <a:effectRef idx="1">
            <a:schemeClr val="accent5"/>
          </a:effectRef>
          <a:fontRef idx="minor">
            <a:schemeClr val="dk1"/>
          </a:fontRef>
        </p:style>
        <p:txBody>
          <a:bodyPr rtlCol="0" anchor="ctr"/>
          <a:lstStyle/>
          <a:p>
            <a:pPr algn="ctr"/>
            <a:r>
              <a:rPr lang="es-MX" sz="1300" i="1" dirty="0">
                <a:latin typeface="Nunito" pitchFamily="2" charset="0"/>
              </a:rPr>
              <a:t>El proyecto no solo busca brindar un servicio básico, sino </a:t>
            </a:r>
            <a:r>
              <a:rPr lang="es-MX" sz="1300" b="1" i="1" dirty="0">
                <a:latin typeface="Nunito" pitchFamily="2" charset="0"/>
              </a:rPr>
              <a:t>generar condiciones duraderas de sostenibilidad y dignidad</a:t>
            </a:r>
            <a:r>
              <a:rPr lang="es-MX" sz="1300" i="1" dirty="0">
                <a:latin typeface="Nunito" pitchFamily="2" charset="0"/>
              </a:rPr>
              <a:t> en territorios históricamente excluidos. </a:t>
            </a:r>
          </a:p>
          <a:p>
            <a:pPr algn="ctr"/>
            <a:endParaRPr lang="es-MX" sz="1300" i="1" dirty="0">
              <a:latin typeface="Nunito" pitchFamily="2" charset="0"/>
            </a:endParaRPr>
          </a:p>
          <a:p>
            <a:pPr algn="ctr"/>
            <a:r>
              <a:rPr lang="es-MX" sz="1300" i="1" dirty="0">
                <a:latin typeface="Nunito" pitchFamily="2" charset="0"/>
              </a:rPr>
              <a:t>La energía limpia y comunitaria se convierte en un </a:t>
            </a:r>
            <a:r>
              <a:rPr lang="es-MX" sz="1300" b="1" i="1" dirty="0">
                <a:latin typeface="Nunito" pitchFamily="2" charset="0"/>
              </a:rPr>
              <a:t>motor de transformación territorial</a:t>
            </a:r>
            <a:r>
              <a:rPr lang="es-MX" sz="1300" i="1" dirty="0">
                <a:latin typeface="Nunito" pitchFamily="2" charset="0"/>
              </a:rPr>
              <a:t>, permitiendo que las comunidades sean protagonistas de su propio desarrollo, en armonía con el medio ambiente.</a:t>
            </a:r>
          </a:p>
        </p:txBody>
      </p:sp>
      <p:pic>
        <p:nvPicPr>
          <p:cNvPr id="1026" name="Picture 2" descr="Impactos Ambientales: Actividades Negativas y Positivas en el Medioambiente">
            <a:extLst>
              <a:ext uri="{FF2B5EF4-FFF2-40B4-BE49-F238E27FC236}">
                <a16:creationId xmlns:a16="http://schemas.microsoft.com/office/drawing/2014/main" id="{F499091D-18D5-4C0A-BDD6-965276E28E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02251" y="604145"/>
            <a:ext cx="3489748" cy="232509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a Señalización Digital y su impacto ambiental positivo - Promotienda">
            <a:extLst>
              <a:ext uri="{FF2B5EF4-FFF2-40B4-BE49-F238E27FC236}">
                <a16:creationId xmlns:a16="http://schemas.microsoft.com/office/drawing/2014/main" id="{2EE6B315-B489-4878-9F4A-7163E1B136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02250" y="3282532"/>
            <a:ext cx="3489747" cy="1917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09926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141A954-6527-4D74-9A88-C1A3AF152A03}"/>
              </a:ext>
            </a:extLst>
          </p:cNvPr>
          <p:cNvPicPr>
            <a:picLocks noChangeAspect="1"/>
          </p:cNvPicPr>
          <p:nvPr/>
        </p:nvPicPr>
        <p:blipFill>
          <a:blip r:embed="rId2"/>
          <a:stretch>
            <a:fillRect/>
          </a:stretch>
        </p:blipFill>
        <p:spPr>
          <a:xfrm>
            <a:off x="-1" y="1443"/>
            <a:ext cx="12192001" cy="6685107"/>
          </a:xfrm>
          <a:prstGeom prst="rect">
            <a:avLst/>
          </a:prstGeom>
        </p:spPr>
      </p:pic>
      <p:sp>
        <p:nvSpPr>
          <p:cNvPr id="5" name="CuadroTexto 4">
            <a:extLst>
              <a:ext uri="{FF2B5EF4-FFF2-40B4-BE49-F238E27FC236}">
                <a16:creationId xmlns:a16="http://schemas.microsoft.com/office/drawing/2014/main" id="{E971602C-26F0-45D9-A8FD-558E961DD586}"/>
              </a:ext>
            </a:extLst>
          </p:cNvPr>
          <p:cNvSpPr txBox="1"/>
          <p:nvPr/>
        </p:nvSpPr>
        <p:spPr>
          <a:xfrm>
            <a:off x="4687455" y="755895"/>
            <a:ext cx="7393709" cy="1077218"/>
          </a:xfrm>
          <a:prstGeom prst="rect">
            <a:avLst/>
          </a:prstGeom>
          <a:noFill/>
        </p:spPr>
        <p:txBody>
          <a:bodyPr wrap="square">
            <a:spAutoFit/>
          </a:bodyPr>
          <a:lstStyle/>
          <a:p>
            <a:pPr algn="ctr"/>
            <a:r>
              <a:rPr lang="es-ES" sz="3200" b="1" dirty="0">
                <a:solidFill>
                  <a:schemeClr val="bg1"/>
                </a:solidFill>
                <a:latin typeface="Nunito Sans"/>
                <a:sym typeface="Nunito Sans"/>
              </a:rPr>
              <a:t>RIESGOS Y ESTRATEGIAS DE MITIGACIÓN</a:t>
            </a:r>
            <a:endParaRPr lang="es-MX" sz="3200" dirty="0">
              <a:solidFill>
                <a:schemeClr val="bg1"/>
              </a:solidFill>
            </a:endParaRPr>
          </a:p>
        </p:txBody>
      </p:sp>
    </p:spTree>
    <p:extLst>
      <p:ext uri="{BB962C8B-B14F-4D97-AF65-F5344CB8AC3E}">
        <p14:creationId xmlns:p14="http://schemas.microsoft.com/office/powerpoint/2010/main" val="824243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521E6717-D844-3949-B2F9-DDD43A3C46EE}"/>
            </a:ext>
          </a:extLst>
        </p:cNvPr>
        <p:cNvGrpSpPr/>
        <p:nvPr/>
      </p:nvGrpSpPr>
      <p:grpSpPr>
        <a:xfrm>
          <a:off x="0" y="0"/>
          <a:ext cx="0" cy="0"/>
          <a:chOff x="0" y="0"/>
          <a:chExt cx="0" cy="0"/>
        </a:xfrm>
      </p:grpSpPr>
      <p:sp>
        <p:nvSpPr>
          <p:cNvPr id="201" name="Google Shape;201;p8">
            <a:extLst>
              <a:ext uri="{FF2B5EF4-FFF2-40B4-BE49-F238E27FC236}">
                <a16:creationId xmlns:a16="http://schemas.microsoft.com/office/drawing/2014/main" id="{DCC7925D-B203-EC19-2AA3-B778E011DF77}"/>
              </a:ext>
            </a:extLst>
          </p:cNvPr>
          <p:cNvSpPr/>
          <p:nvPr/>
        </p:nvSpPr>
        <p:spPr>
          <a:xfrm>
            <a:off x="1731496" y="120072"/>
            <a:ext cx="9577125" cy="950118"/>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4000"/>
              <a:buFont typeface="Nunito Sans"/>
              <a:buNone/>
            </a:pPr>
            <a:r>
              <a:rPr lang="es-ES" sz="3200" b="1" dirty="0">
                <a:solidFill>
                  <a:srgbClr val="4E2009"/>
                </a:solidFill>
                <a:latin typeface="Nunito Sans"/>
                <a:sym typeface="Nunito Sans"/>
              </a:rPr>
              <a:t>PRINCIPALES RIESGOS Y ESTRATEGIAS DE MITIGACIÓN</a:t>
            </a:r>
            <a:endParaRPr sz="3200" b="1" dirty="0">
              <a:solidFill>
                <a:srgbClr val="4E2009"/>
              </a:solidFill>
              <a:latin typeface="Nunito Sans"/>
              <a:sym typeface="Nunito Sans"/>
            </a:endParaRPr>
          </a:p>
        </p:txBody>
      </p:sp>
      <p:pic>
        <p:nvPicPr>
          <p:cNvPr id="26" name="Imagen 1" descr="Logotipo&#10;&#10;Descripción generada automáticamente">
            <a:extLst>
              <a:ext uri="{FF2B5EF4-FFF2-40B4-BE49-F238E27FC236}">
                <a16:creationId xmlns:a16="http://schemas.microsoft.com/office/drawing/2014/main" id="{AB3E5CEA-D437-870B-214F-DB8EE47D8B36}"/>
              </a:ext>
            </a:extLst>
          </p:cNvPr>
          <p:cNvPicPr>
            <a:picLocks noChangeAspect="1"/>
          </p:cNvPicPr>
          <p:nvPr/>
        </p:nvPicPr>
        <p:blipFill>
          <a:blip r:embed="rId3">
            <a:extLst>
              <a:ext uri="{28A0092B-C50C-407E-A947-70E740481C1C}">
                <a14:useLocalDpi xmlns:a14="http://schemas.microsoft.com/office/drawing/2010/main" val="0"/>
              </a:ext>
            </a:extLst>
          </a:blip>
          <a:srcRect l="45211"/>
          <a:stretch/>
        </p:blipFill>
        <p:spPr bwMode="auto">
          <a:xfrm>
            <a:off x="10766088" y="6032500"/>
            <a:ext cx="1437413" cy="825500"/>
          </a:xfrm>
          <a:prstGeom prst="rect">
            <a:avLst/>
          </a:prstGeom>
          <a:noFill/>
          <a:ln>
            <a:noFill/>
          </a:ln>
        </p:spPr>
      </p:pic>
      <p:graphicFrame>
        <p:nvGraphicFramePr>
          <p:cNvPr id="3" name="Tabla 2">
            <a:extLst>
              <a:ext uri="{FF2B5EF4-FFF2-40B4-BE49-F238E27FC236}">
                <a16:creationId xmlns:a16="http://schemas.microsoft.com/office/drawing/2014/main" id="{BB904014-2090-4F17-BB20-16A3F305EB98}"/>
              </a:ext>
            </a:extLst>
          </p:cNvPr>
          <p:cNvGraphicFramePr>
            <a:graphicFrameLocks noGrp="1"/>
          </p:cNvGraphicFramePr>
          <p:nvPr>
            <p:extLst>
              <p:ext uri="{D42A27DB-BD31-4B8C-83A1-F6EECF244321}">
                <p14:modId xmlns:p14="http://schemas.microsoft.com/office/powerpoint/2010/main" val="4246109844"/>
              </p:ext>
            </p:extLst>
          </p:nvPr>
        </p:nvGraphicFramePr>
        <p:xfrm>
          <a:off x="341746" y="1293091"/>
          <a:ext cx="11591633" cy="4822781"/>
        </p:xfrm>
        <a:graphic>
          <a:graphicData uri="http://schemas.openxmlformats.org/drawingml/2006/table">
            <a:tbl>
              <a:tblPr>
                <a:tableStyleId>{C4B1156A-380E-4F78-BDF5-A606A8083BF9}</a:tableStyleId>
              </a:tblPr>
              <a:tblGrid>
                <a:gridCol w="159945">
                  <a:extLst>
                    <a:ext uri="{9D8B030D-6E8A-4147-A177-3AD203B41FA5}">
                      <a16:colId xmlns:a16="http://schemas.microsoft.com/office/drawing/2014/main" val="3214605471"/>
                    </a:ext>
                  </a:extLst>
                </a:gridCol>
                <a:gridCol w="686435">
                  <a:extLst>
                    <a:ext uri="{9D8B030D-6E8A-4147-A177-3AD203B41FA5}">
                      <a16:colId xmlns:a16="http://schemas.microsoft.com/office/drawing/2014/main" val="3118261215"/>
                    </a:ext>
                  </a:extLst>
                </a:gridCol>
                <a:gridCol w="1398056">
                  <a:extLst>
                    <a:ext uri="{9D8B030D-6E8A-4147-A177-3AD203B41FA5}">
                      <a16:colId xmlns:a16="http://schemas.microsoft.com/office/drawing/2014/main" val="4177851576"/>
                    </a:ext>
                  </a:extLst>
                </a:gridCol>
                <a:gridCol w="1409882">
                  <a:extLst>
                    <a:ext uri="{9D8B030D-6E8A-4147-A177-3AD203B41FA5}">
                      <a16:colId xmlns:a16="http://schemas.microsoft.com/office/drawing/2014/main" val="434176762"/>
                    </a:ext>
                  </a:extLst>
                </a:gridCol>
                <a:gridCol w="497609">
                  <a:extLst>
                    <a:ext uri="{9D8B030D-6E8A-4147-A177-3AD203B41FA5}">
                      <a16:colId xmlns:a16="http://schemas.microsoft.com/office/drawing/2014/main" val="3895596594"/>
                    </a:ext>
                  </a:extLst>
                </a:gridCol>
                <a:gridCol w="319893">
                  <a:extLst>
                    <a:ext uri="{9D8B030D-6E8A-4147-A177-3AD203B41FA5}">
                      <a16:colId xmlns:a16="http://schemas.microsoft.com/office/drawing/2014/main" val="3635525697"/>
                    </a:ext>
                  </a:extLst>
                </a:gridCol>
                <a:gridCol w="408750">
                  <a:extLst>
                    <a:ext uri="{9D8B030D-6E8A-4147-A177-3AD203B41FA5}">
                      <a16:colId xmlns:a16="http://schemas.microsoft.com/office/drawing/2014/main" val="176249467"/>
                    </a:ext>
                  </a:extLst>
                </a:gridCol>
                <a:gridCol w="373207">
                  <a:extLst>
                    <a:ext uri="{9D8B030D-6E8A-4147-A177-3AD203B41FA5}">
                      <a16:colId xmlns:a16="http://schemas.microsoft.com/office/drawing/2014/main" val="318129913"/>
                    </a:ext>
                  </a:extLst>
                </a:gridCol>
                <a:gridCol w="1137394">
                  <a:extLst>
                    <a:ext uri="{9D8B030D-6E8A-4147-A177-3AD203B41FA5}">
                      <a16:colId xmlns:a16="http://schemas.microsoft.com/office/drawing/2014/main" val="3531311415"/>
                    </a:ext>
                  </a:extLst>
                </a:gridCol>
                <a:gridCol w="1492828">
                  <a:extLst>
                    <a:ext uri="{9D8B030D-6E8A-4147-A177-3AD203B41FA5}">
                      <a16:colId xmlns:a16="http://schemas.microsoft.com/office/drawing/2014/main" val="3515817330"/>
                    </a:ext>
                  </a:extLst>
                </a:gridCol>
                <a:gridCol w="497609">
                  <a:extLst>
                    <a:ext uri="{9D8B030D-6E8A-4147-A177-3AD203B41FA5}">
                      <a16:colId xmlns:a16="http://schemas.microsoft.com/office/drawing/2014/main" val="4244198912"/>
                    </a:ext>
                  </a:extLst>
                </a:gridCol>
                <a:gridCol w="399865">
                  <a:extLst>
                    <a:ext uri="{9D8B030D-6E8A-4147-A177-3AD203B41FA5}">
                      <a16:colId xmlns:a16="http://schemas.microsoft.com/office/drawing/2014/main" val="685345383"/>
                    </a:ext>
                  </a:extLst>
                </a:gridCol>
                <a:gridCol w="408750">
                  <a:extLst>
                    <a:ext uri="{9D8B030D-6E8A-4147-A177-3AD203B41FA5}">
                      <a16:colId xmlns:a16="http://schemas.microsoft.com/office/drawing/2014/main" val="2937609568"/>
                    </a:ext>
                  </a:extLst>
                </a:gridCol>
                <a:gridCol w="373207">
                  <a:extLst>
                    <a:ext uri="{9D8B030D-6E8A-4147-A177-3AD203B41FA5}">
                      <a16:colId xmlns:a16="http://schemas.microsoft.com/office/drawing/2014/main" val="974253192"/>
                    </a:ext>
                  </a:extLst>
                </a:gridCol>
                <a:gridCol w="1139615">
                  <a:extLst>
                    <a:ext uri="{9D8B030D-6E8A-4147-A177-3AD203B41FA5}">
                      <a16:colId xmlns:a16="http://schemas.microsoft.com/office/drawing/2014/main" val="2618558173"/>
                    </a:ext>
                  </a:extLst>
                </a:gridCol>
                <a:gridCol w="888588">
                  <a:extLst>
                    <a:ext uri="{9D8B030D-6E8A-4147-A177-3AD203B41FA5}">
                      <a16:colId xmlns:a16="http://schemas.microsoft.com/office/drawing/2014/main" val="1103073793"/>
                    </a:ext>
                  </a:extLst>
                </a:gridCol>
              </a:tblGrid>
              <a:tr h="249443">
                <a:tc>
                  <a:txBody>
                    <a:bodyPr/>
                    <a:lstStyle/>
                    <a:p>
                      <a:pPr algn="ctr" fontAlgn="ctr"/>
                      <a:r>
                        <a:rPr lang="es-MX" sz="600" b="1" u="none" strike="noStrike" cap="none" dirty="0">
                          <a:solidFill>
                            <a:srgbClr val="4E2009"/>
                          </a:solidFill>
                          <a:latin typeface="Nunito" pitchFamily="2" charset="0"/>
                          <a:sym typeface="Arial"/>
                        </a:rPr>
                        <a:t>No.</a:t>
                      </a:r>
                      <a:endParaRPr lang="es-MX" sz="600" b="1" i="0" u="none" strike="noStrike" cap="none" dirty="0">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dirty="0">
                          <a:solidFill>
                            <a:srgbClr val="4E2009"/>
                          </a:solidFill>
                          <a:latin typeface="Nunito" pitchFamily="2" charset="0"/>
                          <a:sym typeface="Arial"/>
                        </a:rPr>
                        <a:t>Tipo de Riesgo</a:t>
                      </a:r>
                      <a:endParaRPr lang="es-MX" sz="600" b="1" i="0" u="none" strike="noStrike" cap="none" dirty="0">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Descripción Detallada</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Consecuencias Potenciales</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Probabilidad</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Impacto</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Valoración</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Categoría</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Responsable</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Estrategias de Mitigación</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Probabilidad Posterior</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Impacto Posterior</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Valoración Posterior</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Categoría Posterior</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a:solidFill>
                            <a:srgbClr val="4E2009"/>
                          </a:solidFill>
                          <a:latin typeface="Nunito" pitchFamily="2" charset="0"/>
                          <a:sym typeface="Arial"/>
                        </a:rPr>
                        <a:t>Monitoreo</a:t>
                      </a:r>
                      <a:endParaRPr lang="es-MX" sz="600" b="1" i="0" u="none" strike="noStrike" cap="none">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tc>
                  <a:txBody>
                    <a:bodyPr/>
                    <a:lstStyle/>
                    <a:p>
                      <a:pPr algn="ctr" fontAlgn="ctr"/>
                      <a:r>
                        <a:rPr lang="es-MX" sz="600" b="1" u="none" strike="noStrike" cap="none" dirty="0">
                          <a:solidFill>
                            <a:srgbClr val="4E2009"/>
                          </a:solidFill>
                          <a:latin typeface="Nunito" pitchFamily="2" charset="0"/>
                          <a:sym typeface="Arial"/>
                        </a:rPr>
                        <a:t>Frecuencia</a:t>
                      </a:r>
                      <a:endParaRPr lang="es-MX" sz="600" b="1" i="0" u="none" strike="noStrike" cap="none" dirty="0">
                        <a:solidFill>
                          <a:srgbClr val="4E2009"/>
                        </a:solidFill>
                        <a:latin typeface="Nunito" pitchFamily="2" charset="0"/>
                        <a:ea typeface="+mn-ea"/>
                        <a:cs typeface="+mn-cs"/>
                        <a:sym typeface="Arial"/>
                      </a:endParaRPr>
                    </a:p>
                  </a:txBody>
                  <a:tcPr marL="6048" marR="6048" marT="6048" marB="0" anchor="ctr">
                    <a:solidFill>
                      <a:schemeClr val="accent5">
                        <a:lumMod val="20000"/>
                        <a:lumOff val="80000"/>
                      </a:schemeClr>
                    </a:solidFill>
                  </a:tcPr>
                </a:tc>
                <a:extLst>
                  <a:ext uri="{0D108BD9-81ED-4DB2-BD59-A6C34878D82A}">
                    <a16:rowId xmlns:a16="http://schemas.microsoft.com/office/drawing/2014/main" val="2282025909"/>
                  </a:ext>
                </a:extLst>
              </a:tr>
              <a:tr h="478099">
                <a:tc>
                  <a:txBody>
                    <a:bodyPr/>
                    <a:lstStyle/>
                    <a:p>
                      <a:pPr algn="r" fontAlgn="ctr"/>
                      <a:r>
                        <a:rPr lang="es-MX" sz="600" b="0" u="none" strike="noStrike" cap="none" dirty="0">
                          <a:solidFill>
                            <a:srgbClr val="4E2009"/>
                          </a:solidFill>
                          <a:latin typeface="Nunito" pitchFamily="2" charset="0"/>
                          <a:sym typeface="Arial"/>
                        </a:rPr>
                        <a:t>1</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Financiero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Falta de inversión o retraso en desembolsos para la ejecución del proyecto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Retrasos en el cronograma, aumento de costos por inflación y pérdida de confianza comunitaria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5</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9</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Extremo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0000"/>
                    </a:solidFill>
                  </a:tcPr>
                </a:tc>
                <a:tc>
                  <a:txBody>
                    <a:bodyPr/>
                    <a:lstStyle/>
                    <a:p>
                      <a:pPr algn="l" fontAlgn="ctr"/>
                      <a:r>
                        <a:rPr lang="es-MX" sz="600" b="0" u="none" strike="noStrike" cap="none">
                          <a:solidFill>
                            <a:srgbClr val="4E2009"/>
                          </a:solidFill>
                          <a:latin typeface="Nunito" pitchFamily="2" charset="0"/>
                          <a:sym typeface="Arial"/>
                        </a:rPr>
                        <a:t>Contratista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Garantizar un flujo de caja acorde al cronograma del proyecto, incluir en el contrato penalizaciones por retrasos financieros</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5</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dirty="0">
                          <a:solidFill>
                            <a:srgbClr val="4E2009"/>
                          </a:solidFill>
                          <a:latin typeface="Nunito" pitchFamily="2" charset="0"/>
                          <a:sym typeface="Arial"/>
                        </a:rPr>
                        <a:t>Revisión mensual de ejecución financiera</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Antes de implementación</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662845711"/>
                  </a:ext>
                </a:extLst>
              </a:tr>
              <a:tr h="353377">
                <a:tc>
                  <a:txBody>
                    <a:bodyPr/>
                    <a:lstStyle/>
                    <a:p>
                      <a:pPr algn="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Financiero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Sobrecostos en materiales por variación del mercado o mala planificación</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Aumento del CAPEX y reducción de la viabilidad financiera del proyecto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5</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9</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Extremo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0000"/>
                    </a:solidFill>
                  </a:tcPr>
                </a:tc>
                <a:tc>
                  <a:txBody>
                    <a:bodyPr/>
                    <a:lstStyle/>
                    <a:p>
                      <a:pPr algn="l" fontAlgn="ctr"/>
                      <a:r>
                        <a:rPr lang="es-MX" sz="600" b="0" u="none" strike="noStrike" cap="none">
                          <a:solidFill>
                            <a:srgbClr val="4E2009"/>
                          </a:solidFill>
                          <a:latin typeface="Nunito" pitchFamily="2" charset="0"/>
                          <a:sym typeface="Arial"/>
                        </a:rPr>
                        <a:t>Contratista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Firmar contratos con precios fijos, análisis del mercado antes de la compra, diversificación de proveedores</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a:solidFill>
                            <a:srgbClr val="4E2009"/>
                          </a:solidFill>
                          <a:latin typeface="Nunito" pitchFamily="2" charset="0"/>
                          <a:sym typeface="Arial"/>
                        </a:rPr>
                        <a:t>Auditorías de compras y presupuestos</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Antes de implementación</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3029991013"/>
                  </a:ext>
                </a:extLst>
              </a:tr>
              <a:tr h="353377">
                <a:tc>
                  <a:txBody>
                    <a:bodyPr/>
                    <a:lstStyle/>
                    <a:p>
                      <a:pPr algn="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Logístico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Escasez en el suministro de cualquier tipo de material para la ejecución del proyecto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Demora en el inicio o ejecución del proyecto.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6</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9</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Extremo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0000"/>
                    </a:solidFill>
                  </a:tcPr>
                </a:tc>
                <a:tc>
                  <a:txBody>
                    <a:bodyPr/>
                    <a:lstStyle/>
                    <a:p>
                      <a:pPr algn="l" fontAlgn="ctr"/>
                      <a:r>
                        <a:rPr lang="es-MX" sz="600" b="0" u="none" strike="noStrike" cap="none">
                          <a:solidFill>
                            <a:srgbClr val="4E2009"/>
                          </a:solidFill>
                          <a:latin typeface="Nunito" pitchFamily="2" charset="0"/>
                          <a:sym typeface="Arial"/>
                        </a:rPr>
                        <a:t>Contratista / Diseñador</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Contar con una amplia lista de proveedores.</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2</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5</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a:solidFill>
                            <a:srgbClr val="4E2009"/>
                          </a:solidFill>
                          <a:latin typeface="Nunito" pitchFamily="2" charset="0"/>
                          <a:sym typeface="Arial"/>
                        </a:rPr>
                        <a:t>Auditorías de compras y presupuestos</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Antes de implementación</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2866286972"/>
                  </a:ext>
                </a:extLst>
              </a:tr>
              <a:tr h="353377">
                <a:tc>
                  <a:txBody>
                    <a:bodyPr/>
                    <a:lstStyle/>
                    <a:p>
                      <a:pPr algn="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Logístico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Demoras en transporte de equipos y materiales por vías inadecuadas o mal clima</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Retrasos en la ejecución, costos adicionales</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8</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Alto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C000"/>
                    </a:solidFill>
                  </a:tcPr>
                </a:tc>
                <a:tc>
                  <a:txBody>
                    <a:bodyPr/>
                    <a:lstStyle/>
                    <a:p>
                      <a:pPr algn="l" fontAlgn="ctr"/>
                      <a:r>
                        <a:rPr lang="es-MX" sz="600" b="0" u="none" strike="noStrike" cap="none">
                          <a:solidFill>
                            <a:srgbClr val="4E2009"/>
                          </a:solidFill>
                          <a:latin typeface="Nunito" pitchFamily="2" charset="0"/>
                          <a:sym typeface="Arial"/>
                        </a:rPr>
                        <a:t>Contratista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Plan logístico alterno, gestión anticipada de permisos de tránsito, cronograma flexible</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dirty="0">
                          <a:solidFill>
                            <a:srgbClr val="4E2009"/>
                          </a:solidFill>
                          <a:latin typeface="Nunito" pitchFamily="2" charset="0"/>
                          <a:sym typeface="Arial"/>
                        </a:rPr>
                        <a:t>Seguimiento a cronograma logístico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Semanal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1716898632"/>
                  </a:ext>
                </a:extLst>
              </a:tr>
              <a:tr h="353377">
                <a:tc>
                  <a:txBody>
                    <a:bodyPr/>
                    <a:lstStyle/>
                    <a:p>
                      <a:pPr algn="r" fontAlgn="ctr"/>
                      <a:r>
                        <a:rPr lang="es-MX" sz="600" b="0" u="none" strike="noStrike" cap="none">
                          <a:solidFill>
                            <a:srgbClr val="4E2009"/>
                          </a:solidFill>
                          <a:latin typeface="Nunito" pitchFamily="2" charset="0"/>
                          <a:sym typeface="Arial"/>
                        </a:rPr>
                        <a:t>5</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Técnico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Falla en el diseño del sistema fotovoltaico o en la integración con la red existente</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Baja eficiencia energética, posibles cortes de servicio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5</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8</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Alto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C000"/>
                    </a:solidFill>
                  </a:tcPr>
                </a:tc>
                <a:tc>
                  <a:txBody>
                    <a:bodyPr/>
                    <a:lstStyle/>
                    <a:p>
                      <a:pPr algn="l" fontAlgn="ctr"/>
                      <a:r>
                        <a:rPr lang="es-MX" sz="600" b="0" u="none" strike="noStrike" cap="none">
                          <a:solidFill>
                            <a:srgbClr val="4E2009"/>
                          </a:solidFill>
                          <a:latin typeface="Nunito" pitchFamily="2" charset="0"/>
                          <a:sym typeface="Arial"/>
                        </a:rPr>
                        <a:t>Contratista / Diseñador</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Validación del diseño por firma experta, pruebas piloto de integración</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1</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dirty="0">
                          <a:solidFill>
                            <a:srgbClr val="4E2009"/>
                          </a:solidFill>
                          <a:latin typeface="Nunito" pitchFamily="2" charset="0"/>
                          <a:sym typeface="Arial"/>
                        </a:rPr>
                        <a:t>Revisión técnica por supervisor e interventoría</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Antes de implementación</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1967632633"/>
                  </a:ext>
                </a:extLst>
              </a:tr>
              <a:tr h="235585">
                <a:tc>
                  <a:txBody>
                    <a:bodyPr/>
                    <a:lstStyle/>
                    <a:p>
                      <a:pPr algn="r" fontAlgn="ctr"/>
                      <a:r>
                        <a:rPr lang="es-MX" sz="600" b="0" u="none" strike="noStrike" cap="none">
                          <a:solidFill>
                            <a:srgbClr val="4E2009"/>
                          </a:solidFill>
                          <a:latin typeface="Nunito" pitchFamily="2" charset="0"/>
                          <a:sym typeface="Arial"/>
                        </a:rPr>
                        <a:t>6</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Técnico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Fallas en la integración del sistema fotovoltaico con la red de distribución.</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Parálisis en la operación del sistema.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5</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8</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Alto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C000"/>
                    </a:solidFill>
                  </a:tcPr>
                </a:tc>
                <a:tc>
                  <a:txBody>
                    <a:bodyPr/>
                    <a:lstStyle/>
                    <a:p>
                      <a:pPr algn="l" fontAlgn="ctr"/>
                      <a:r>
                        <a:rPr lang="es-MX" sz="600" b="0" u="none" strike="noStrike" cap="none">
                          <a:solidFill>
                            <a:srgbClr val="4E2009"/>
                          </a:solidFill>
                          <a:latin typeface="Nunito" pitchFamily="2" charset="0"/>
                          <a:sym typeface="Arial"/>
                        </a:rPr>
                        <a:t>Contratista / Diseñador</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Validación técnica de diseño e integración por especialistas.</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1</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a:solidFill>
                            <a:srgbClr val="4E2009"/>
                          </a:solidFill>
                          <a:latin typeface="Nunito" pitchFamily="2" charset="0"/>
                          <a:sym typeface="Arial"/>
                        </a:rPr>
                        <a:t>Revisión técnica por supervisor e interventoría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Antes de implementación</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2710169819"/>
                  </a:ext>
                </a:extLst>
              </a:tr>
              <a:tr h="353377">
                <a:tc>
                  <a:txBody>
                    <a:bodyPr/>
                    <a:lstStyle/>
                    <a:p>
                      <a:pPr algn="r" fontAlgn="ctr"/>
                      <a:r>
                        <a:rPr lang="es-MX" sz="600" b="0" u="none" strike="noStrike" cap="none">
                          <a:solidFill>
                            <a:srgbClr val="4E2009"/>
                          </a:solidFill>
                          <a:latin typeface="Nunito" pitchFamily="2" charset="0"/>
                          <a:sym typeface="Arial"/>
                        </a:rPr>
                        <a:t>7</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Técnico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Fallas técnicas en inversores, baterías o sistema de control por baja calidad o mantenimiento inadecuado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Interrupciones del servicio, altos costos de reparación o reemplazo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5</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8</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Alto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C000"/>
                    </a:solidFill>
                  </a:tcPr>
                </a:tc>
                <a:tc>
                  <a:txBody>
                    <a:bodyPr/>
                    <a:lstStyle/>
                    <a:p>
                      <a:pPr algn="l" fontAlgn="ctr"/>
                      <a:r>
                        <a:rPr lang="es-MX" sz="600" b="0" u="none" strike="noStrike" cap="none" dirty="0">
                          <a:solidFill>
                            <a:srgbClr val="4E2009"/>
                          </a:solidFill>
                          <a:latin typeface="Nunito" pitchFamily="2" charset="0"/>
                          <a:sym typeface="Arial"/>
                        </a:rPr>
                        <a:t>Operador</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Compra de equipos certificados, mantenimiento programado, capacitación técnica continua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5</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dirty="0">
                          <a:solidFill>
                            <a:srgbClr val="4E2009"/>
                          </a:solidFill>
                          <a:latin typeface="Nunito" pitchFamily="2" charset="0"/>
                          <a:sym typeface="Arial"/>
                        </a:rPr>
                        <a:t>Inspecciones técnicas y pruebas funcionales</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Bimensual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900144068"/>
                  </a:ext>
                </a:extLst>
              </a:tr>
              <a:tr h="235585">
                <a:tc>
                  <a:txBody>
                    <a:bodyPr/>
                    <a:lstStyle/>
                    <a:p>
                      <a:pPr algn="r" fontAlgn="ctr"/>
                      <a:r>
                        <a:rPr lang="es-MX" sz="600" b="0" u="none" strike="noStrike" cap="none" dirty="0">
                          <a:solidFill>
                            <a:srgbClr val="4E2009"/>
                          </a:solidFill>
                          <a:latin typeface="Nunito" pitchFamily="2" charset="0"/>
                          <a:sym typeface="Arial"/>
                        </a:rPr>
                        <a:t>8</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Técnico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Falta de personal calificado para la operación y mantenimiento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Paradas frecuentes, deterioro del sistema</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7</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Alto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C000"/>
                    </a:solidFill>
                  </a:tcPr>
                </a:tc>
                <a:tc>
                  <a:txBody>
                    <a:bodyPr/>
                    <a:lstStyle/>
                    <a:p>
                      <a:pPr algn="l" fontAlgn="ctr"/>
                      <a:r>
                        <a:rPr lang="es-MX" sz="600" b="0" u="none" strike="noStrike" cap="none">
                          <a:solidFill>
                            <a:srgbClr val="4E2009"/>
                          </a:solidFill>
                          <a:latin typeface="Nunito" pitchFamily="2" charset="0"/>
                          <a:sym typeface="Arial"/>
                        </a:rPr>
                        <a:t>Operador / Comunidad Energética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Capacitación del personal local, protocolos operativos claros, soporte técnico remoto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a:solidFill>
                            <a:srgbClr val="4E2009"/>
                          </a:solidFill>
                          <a:latin typeface="Nunito" pitchFamily="2" charset="0"/>
                          <a:sym typeface="Arial"/>
                        </a:rPr>
                        <a:t>Evaluación del desempeño operativo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Mensual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1151643050"/>
                  </a:ext>
                </a:extLst>
              </a:tr>
              <a:tr h="235585">
                <a:tc>
                  <a:txBody>
                    <a:bodyPr/>
                    <a:lstStyle/>
                    <a:p>
                      <a:pPr algn="r" fontAlgn="ctr"/>
                      <a:r>
                        <a:rPr lang="es-MX" sz="600" b="0" u="none" strike="noStrike" cap="none">
                          <a:solidFill>
                            <a:srgbClr val="4E2009"/>
                          </a:solidFill>
                          <a:latin typeface="Nunito" pitchFamily="2" charset="0"/>
                          <a:sym typeface="Arial"/>
                        </a:rPr>
                        <a:t>9</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Ambiental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Condiciones climáticas extremas afectan el cronograma o la infraestructura.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Retraso en ejecución o pérdida de equipos.</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8</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Alto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C000"/>
                    </a:solidFill>
                  </a:tcPr>
                </a:tc>
                <a:tc>
                  <a:txBody>
                    <a:bodyPr/>
                    <a:lstStyle/>
                    <a:p>
                      <a:pPr algn="l" fontAlgn="ctr"/>
                      <a:r>
                        <a:rPr lang="es-MX" sz="600" b="0" u="none" strike="noStrike" cap="none">
                          <a:solidFill>
                            <a:srgbClr val="4E2009"/>
                          </a:solidFill>
                          <a:latin typeface="Nunito" pitchFamily="2" charset="0"/>
                          <a:sym typeface="Arial"/>
                        </a:rPr>
                        <a:t>Contratista / Interventoría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Ajustar cronograma y diseñar con criterios de resiliencia.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5</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a:solidFill>
                            <a:srgbClr val="4E2009"/>
                          </a:solidFill>
                          <a:latin typeface="Nunito" pitchFamily="2" charset="0"/>
                          <a:sym typeface="Arial"/>
                        </a:rPr>
                        <a:t>Seguimiento a cronograma logístico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Semanal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4278375716"/>
                  </a:ext>
                </a:extLst>
              </a:tr>
              <a:tr h="353377">
                <a:tc>
                  <a:txBody>
                    <a:bodyPr/>
                    <a:lstStyle/>
                    <a:p>
                      <a:pPr algn="r" fontAlgn="ctr"/>
                      <a:r>
                        <a:rPr lang="es-MX" sz="600" b="0" u="none" strike="noStrike" cap="none" dirty="0">
                          <a:solidFill>
                            <a:srgbClr val="4E2009"/>
                          </a:solidFill>
                          <a:latin typeface="Nunito" pitchFamily="2" charset="0"/>
                          <a:sym typeface="Arial"/>
                        </a:rPr>
                        <a:t>10</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Ambiental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Impactos por manejo inadecuado de residuos, tala o contaminación durante instalación</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Sanciones ambientales, rechazo comunitario, pérdida de licencia</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2</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6</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a:solidFill>
                            <a:srgbClr val="4E2009"/>
                          </a:solidFill>
                          <a:latin typeface="Nunito" pitchFamily="2" charset="0"/>
                          <a:sym typeface="Arial"/>
                        </a:rPr>
                        <a:t>Contratista / Interventoría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Aplicación estricta del PMA, seguimiento ambiental permanente, capacitación ambiental al personal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1</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Bajo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chemeClr val="accent3">
                        <a:lumMod val="60000"/>
                        <a:lumOff val="40000"/>
                      </a:schemeClr>
                    </a:solidFill>
                  </a:tcPr>
                </a:tc>
                <a:tc>
                  <a:txBody>
                    <a:bodyPr/>
                    <a:lstStyle/>
                    <a:p>
                      <a:pPr algn="l" fontAlgn="ctr"/>
                      <a:r>
                        <a:rPr lang="es-MX" sz="600" b="0" u="none" strike="noStrike" cap="none">
                          <a:solidFill>
                            <a:srgbClr val="4E2009"/>
                          </a:solidFill>
                          <a:latin typeface="Nunito" pitchFamily="2" charset="0"/>
                          <a:sym typeface="Arial"/>
                        </a:rPr>
                        <a:t>Informe ambiental y supervisión</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Mensual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733257662"/>
                  </a:ext>
                </a:extLst>
              </a:tr>
              <a:tr h="353377">
                <a:tc>
                  <a:txBody>
                    <a:bodyPr/>
                    <a:lstStyle/>
                    <a:p>
                      <a:pPr algn="r" fontAlgn="ctr"/>
                      <a:r>
                        <a:rPr lang="es-MX" sz="600" b="0" u="none" strike="noStrike" cap="none" dirty="0">
                          <a:solidFill>
                            <a:srgbClr val="4E2009"/>
                          </a:solidFill>
                          <a:latin typeface="Nunito" pitchFamily="2" charset="0"/>
                          <a:sym typeface="Arial"/>
                        </a:rPr>
                        <a:t>11</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Social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Falta de socialización del proyecto con la comunidad, resistencia al cambio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Retrasos, bloqueos, pérdida de confianza</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5</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8</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Alto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0000"/>
                    </a:solidFill>
                  </a:tcPr>
                </a:tc>
                <a:tc>
                  <a:txBody>
                    <a:bodyPr/>
                    <a:lstStyle/>
                    <a:p>
                      <a:pPr algn="l" fontAlgn="ctr"/>
                      <a:r>
                        <a:rPr lang="es-MX" sz="600" b="0" u="none" strike="noStrike" cap="none">
                          <a:solidFill>
                            <a:srgbClr val="4E2009"/>
                          </a:solidFill>
                          <a:latin typeface="Nunito" pitchFamily="2" charset="0"/>
                          <a:sym typeface="Arial"/>
                        </a:rPr>
                        <a:t>Gestor Comunitario / Contratista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Estrategia de participación comunitaria, reuniones informativas, inclusión de líderes locales</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a:solidFill>
                            <a:srgbClr val="4E2009"/>
                          </a:solidFill>
                          <a:latin typeface="Nunito" pitchFamily="2" charset="0"/>
                          <a:sym typeface="Arial"/>
                        </a:rPr>
                        <a:t>Encuentros comunitarios, encuestas de percepción</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Bimensual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2754782710"/>
                  </a:ext>
                </a:extLst>
              </a:tr>
              <a:tr h="353377">
                <a:tc>
                  <a:txBody>
                    <a:bodyPr/>
                    <a:lstStyle/>
                    <a:p>
                      <a:pPr algn="r" fontAlgn="ctr"/>
                      <a:r>
                        <a:rPr lang="es-MX" sz="600" b="0" u="none" strike="noStrike" cap="none" dirty="0">
                          <a:solidFill>
                            <a:srgbClr val="4E2009"/>
                          </a:solidFill>
                          <a:latin typeface="Nunito" pitchFamily="2" charset="0"/>
                          <a:sym typeface="Arial"/>
                        </a:rPr>
                        <a:t>12</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Social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Conflictos sociales o falta de apropiación comunitaria del modelo energético.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Rechazo o bajo compromiso de la comunidad.</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7</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Alto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0000"/>
                    </a:solidFill>
                  </a:tcPr>
                </a:tc>
                <a:tc>
                  <a:txBody>
                    <a:bodyPr/>
                    <a:lstStyle/>
                    <a:p>
                      <a:pPr algn="l" fontAlgn="ctr"/>
                      <a:r>
                        <a:rPr lang="es-MX" sz="600" b="0" u="none" strike="noStrike" cap="none" dirty="0">
                          <a:solidFill>
                            <a:srgbClr val="4E2009"/>
                          </a:solidFill>
                          <a:latin typeface="Nunito" pitchFamily="2" charset="0"/>
                          <a:sym typeface="Arial"/>
                        </a:rPr>
                        <a:t>Gestor Comunitario / Contratista</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Estrategia de participación comunitaria, reuniones informativas, inclusión de líderes locales</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2</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a:solidFill>
                            <a:srgbClr val="4E2009"/>
                          </a:solidFill>
                          <a:latin typeface="Nunito" pitchFamily="2" charset="0"/>
                          <a:sym typeface="Arial"/>
                        </a:rPr>
                        <a:t>Encuentros comunitarios, encuestas de percepción</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Bimensual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2383589770"/>
                  </a:ext>
                </a:extLst>
              </a:tr>
              <a:tr h="235585">
                <a:tc>
                  <a:txBody>
                    <a:bodyPr/>
                    <a:lstStyle/>
                    <a:p>
                      <a:pPr algn="r" fontAlgn="ctr"/>
                      <a:r>
                        <a:rPr lang="es-MX" sz="600" b="0" u="none" strike="noStrike" cap="none" dirty="0">
                          <a:solidFill>
                            <a:srgbClr val="4E2009"/>
                          </a:solidFill>
                          <a:latin typeface="Nunito" pitchFamily="2" charset="0"/>
                          <a:sym typeface="Arial"/>
                        </a:rPr>
                        <a:t>13</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Social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Vandalismo o hurto de equipos fotovoltaicos</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Interrupción del servicio, pérdidas económicas</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4</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7</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Alto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0000"/>
                    </a:solidFill>
                  </a:tcPr>
                </a:tc>
                <a:tc>
                  <a:txBody>
                    <a:bodyPr/>
                    <a:lstStyle/>
                    <a:p>
                      <a:pPr algn="l" fontAlgn="ctr"/>
                      <a:r>
                        <a:rPr lang="es-MX" sz="600" b="0" u="none" strike="noStrike" cap="none">
                          <a:solidFill>
                            <a:srgbClr val="4E2009"/>
                          </a:solidFill>
                          <a:latin typeface="Nunito" pitchFamily="2" charset="0"/>
                          <a:sym typeface="Arial"/>
                        </a:rPr>
                        <a:t>Comunidad / Autoridades locales</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Seguridad perimetral, alarmas, vigilancia comunitaria</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2</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4</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Medio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FF00"/>
                    </a:solidFill>
                  </a:tcPr>
                </a:tc>
                <a:tc>
                  <a:txBody>
                    <a:bodyPr/>
                    <a:lstStyle/>
                    <a:p>
                      <a:pPr algn="l" fontAlgn="ctr"/>
                      <a:r>
                        <a:rPr lang="es-MX" sz="600" b="0" u="none" strike="noStrike" cap="none">
                          <a:solidFill>
                            <a:srgbClr val="4E2009"/>
                          </a:solidFill>
                          <a:latin typeface="Nunito" pitchFamily="2" charset="0"/>
                          <a:sym typeface="Arial"/>
                        </a:rPr>
                        <a:t>Revisión de protocolos de seguridad</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Mensual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395347700"/>
                  </a:ext>
                </a:extLst>
              </a:tr>
              <a:tr h="325883">
                <a:tc>
                  <a:txBody>
                    <a:bodyPr/>
                    <a:lstStyle/>
                    <a:p>
                      <a:pPr algn="r" fontAlgn="ctr"/>
                      <a:r>
                        <a:rPr lang="es-MX" sz="600" b="0" u="none" strike="noStrike" cap="none" dirty="0">
                          <a:solidFill>
                            <a:srgbClr val="4E2009"/>
                          </a:solidFill>
                          <a:latin typeface="Nunito" pitchFamily="2" charset="0"/>
                          <a:sym typeface="Arial"/>
                        </a:rPr>
                        <a:t>14</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Institucional / Legal</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Cambios normativos o falta de cumplimiento regulatorio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a:solidFill>
                            <a:srgbClr val="4E2009"/>
                          </a:solidFill>
                          <a:latin typeface="Nunito" pitchFamily="2" charset="0"/>
                          <a:sym typeface="Arial"/>
                        </a:rPr>
                        <a:t>Multas, suspensión del proyecto, pérdida de permisos</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5</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7</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Alto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rgbClr val="FF0000"/>
                    </a:solidFill>
                  </a:tcPr>
                </a:tc>
                <a:tc>
                  <a:txBody>
                    <a:bodyPr/>
                    <a:lstStyle/>
                    <a:p>
                      <a:pPr algn="l" fontAlgn="ctr"/>
                      <a:r>
                        <a:rPr lang="es-MX" sz="600" b="0" u="none" strike="noStrike" cap="none">
                          <a:solidFill>
                            <a:srgbClr val="4E2009"/>
                          </a:solidFill>
                          <a:latin typeface="Nunito" pitchFamily="2" charset="0"/>
                          <a:sym typeface="Arial"/>
                        </a:rPr>
                        <a:t>Contratista / Jurídico</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Asesoría legal permanente, seguimiento a cambios normativos, trámites oportunos</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1</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2</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a:solidFill>
                            <a:srgbClr val="4E2009"/>
                          </a:solidFill>
                          <a:latin typeface="Nunito" pitchFamily="2" charset="0"/>
                          <a:sym typeface="Arial"/>
                        </a:rPr>
                        <a:t>3</a:t>
                      </a:r>
                      <a:endParaRPr lang="es-MX" sz="600" b="0" i="0" u="none" strike="noStrike" cap="none">
                        <a:solidFill>
                          <a:srgbClr val="4E2009"/>
                        </a:solidFill>
                        <a:latin typeface="Nunito" pitchFamily="2" charset="0"/>
                        <a:ea typeface="+mn-ea"/>
                        <a:cs typeface="+mn-cs"/>
                        <a:sym typeface="Arial"/>
                      </a:endParaRPr>
                    </a:p>
                  </a:txBody>
                  <a:tcPr marL="6048" marR="6048" marT="6048" marB="0" anchor="ctr"/>
                </a:tc>
                <a:tc>
                  <a:txBody>
                    <a:bodyPr/>
                    <a:lstStyle/>
                    <a:p>
                      <a:pPr algn="ctr" fontAlgn="ctr"/>
                      <a:r>
                        <a:rPr lang="es-MX" sz="600" b="0" u="none" strike="noStrike" cap="none" dirty="0">
                          <a:solidFill>
                            <a:srgbClr val="4E2009"/>
                          </a:solidFill>
                          <a:latin typeface="Nunito" pitchFamily="2" charset="0"/>
                          <a:sym typeface="Arial"/>
                        </a:rPr>
                        <a:t>Bajo</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solidFill>
                      <a:schemeClr val="accent3">
                        <a:lumMod val="60000"/>
                        <a:lumOff val="40000"/>
                      </a:schemeClr>
                    </a:solidFill>
                  </a:tcPr>
                </a:tc>
                <a:tc>
                  <a:txBody>
                    <a:bodyPr/>
                    <a:lstStyle/>
                    <a:p>
                      <a:pPr algn="l" fontAlgn="ctr"/>
                      <a:r>
                        <a:rPr lang="es-MX" sz="600" b="0" u="none" strike="noStrike" cap="none" dirty="0">
                          <a:solidFill>
                            <a:srgbClr val="4E2009"/>
                          </a:solidFill>
                          <a:latin typeface="Nunito" pitchFamily="2" charset="0"/>
                          <a:sym typeface="Arial"/>
                        </a:rPr>
                        <a:t>Auditoría legal y contractual</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tc>
                  <a:txBody>
                    <a:bodyPr/>
                    <a:lstStyle/>
                    <a:p>
                      <a:pPr algn="l" fontAlgn="ctr"/>
                      <a:r>
                        <a:rPr lang="es-MX" sz="600" b="0" u="none" strike="noStrike" cap="none" dirty="0">
                          <a:solidFill>
                            <a:srgbClr val="4E2009"/>
                          </a:solidFill>
                          <a:latin typeface="Nunito" pitchFamily="2" charset="0"/>
                          <a:sym typeface="Arial"/>
                        </a:rPr>
                        <a:t>Trimestral</a:t>
                      </a:r>
                      <a:endParaRPr lang="es-MX" sz="600" b="0" i="0" u="none" strike="noStrike" cap="none" dirty="0">
                        <a:solidFill>
                          <a:srgbClr val="4E2009"/>
                        </a:solidFill>
                        <a:latin typeface="Nunito" pitchFamily="2" charset="0"/>
                        <a:ea typeface="+mn-ea"/>
                        <a:cs typeface="+mn-cs"/>
                        <a:sym typeface="Arial"/>
                      </a:endParaRPr>
                    </a:p>
                  </a:txBody>
                  <a:tcPr marL="6048" marR="6048" marT="6048" marB="0" anchor="ctr"/>
                </a:tc>
                <a:extLst>
                  <a:ext uri="{0D108BD9-81ED-4DB2-BD59-A6C34878D82A}">
                    <a16:rowId xmlns:a16="http://schemas.microsoft.com/office/drawing/2014/main" val="2357109005"/>
                  </a:ext>
                </a:extLst>
              </a:tr>
            </a:tbl>
          </a:graphicData>
        </a:graphic>
      </p:graphicFrame>
      <p:sp>
        <p:nvSpPr>
          <p:cNvPr id="14" name="CuadroTexto 13">
            <a:extLst>
              <a:ext uri="{FF2B5EF4-FFF2-40B4-BE49-F238E27FC236}">
                <a16:creationId xmlns:a16="http://schemas.microsoft.com/office/drawing/2014/main" id="{5E07DFE0-A6A5-43CA-996E-BEF4F43A1C01}"/>
              </a:ext>
            </a:extLst>
          </p:cNvPr>
          <p:cNvSpPr txBox="1"/>
          <p:nvPr/>
        </p:nvSpPr>
        <p:spPr>
          <a:xfrm>
            <a:off x="3971636" y="6240714"/>
            <a:ext cx="4793673" cy="246221"/>
          </a:xfrm>
          <a:prstGeom prst="rect">
            <a:avLst/>
          </a:prstGeom>
          <a:noFill/>
        </p:spPr>
        <p:txBody>
          <a:bodyPr wrap="square">
            <a:spAutoFit/>
          </a:bodyPr>
          <a:lstStyle/>
          <a:p>
            <a:r>
              <a:rPr lang="es-MX" sz="1000" dirty="0">
                <a:solidFill>
                  <a:srgbClr val="4E2009"/>
                </a:solidFill>
                <a:latin typeface="Nunito" pitchFamily="2" charset="0"/>
                <a:ea typeface="+mn-ea"/>
                <a:cs typeface="+mn-cs"/>
              </a:rPr>
              <a:t>Valoración: Bajo (1 – 3) ; Medio (4 – 6) ; Alto ( 7 – 8 ) ; Extremo (9 – 10)</a:t>
            </a:r>
          </a:p>
        </p:txBody>
      </p:sp>
    </p:spTree>
    <p:extLst>
      <p:ext uri="{BB962C8B-B14F-4D97-AF65-F5344CB8AC3E}">
        <p14:creationId xmlns:p14="http://schemas.microsoft.com/office/powerpoint/2010/main" val="35318526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4" name="Google Shape;144;p5"/>
          <p:cNvSpPr txBox="1"/>
          <p:nvPr/>
        </p:nvSpPr>
        <p:spPr>
          <a:xfrm>
            <a:off x="205741" y="2877486"/>
            <a:ext cx="3782027" cy="3601908"/>
          </a:xfrm>
          <a:prstGeom prst="rect">
            <a:avLst/>
          </a:prstGeom>
          <a:noFill/>
          <a:ln>
            <a:noFill/>
          </a:ln>
        </p:spPr>
        <p:txBody>
          <a:bodyPr spcFirstLastPara="1" wrap="square" lIns="91425" tIns="45700" rIns="91425" bIns="45700" anchor="t" anchorCtr="0">
            <a:spAutoFit/>
          </a:bodyPr>
          <a:lstStyle/>
          <a:p>
            <a:pPr algn="just">
              <a:lnSpc>
                <a:spcPct val="107000"/>
              </a:lnSpc>
              <a:spcAft>
                <a:spcPts val="800"/>
              </a:spcAft>
            </a:pPr>
            <a:r>
              <a:rPr lang="es-CO" b="1" dirty="0">
                <a:solidFill>
                  <a:srgbClr val="4E2009"/>
                </a:solidFill>
                <a:latin typeface="Nunito" pitchFamily="2" charset="0"/>
                <a:ea typeface="+mn-ea"/>
                <a:cs typeface="+mn-cs"/>
              </a:rPr>
              <a:t>Logísticos: </a:t>
            </a:r>
            <a:r>
              <a:rPr lang="es-CO" dirty="0">
                <a:solidFill>
                  <a:srgbClr val="4E2009"/>
                </a:solidFill>
                <a:latin typeface="Nunito" pitchFamily="2" charset="0"/>
                <a:ea typeface="+mn-ea"/>
                <a:cs typeface="+mn-cs"/>
              </a:rPr>
              <a:t>Acceso complejo a la zona, lo cual puede afectar el cronograma de ejecución. </a:t>
            </a:r>
          </a:p>
          <a:p>
            <a:pPr algn="just">
              <a:lnSpc>
                <a:spcPct val="107000"/>
              </a:lnSpc>
              <a:spcAft>
                <a:spcPts val="800"/>
              </a:spcAft>
            </a:pPr>
            <a:endParaRPr lang="en-GB" dirty="0">
              <a:solidFill>
                <a:srgbClr val="4E2009"/>
              </a:solidFill>
              <a:latin typeface="Nunito" pitchFamily="2" charset="0"/>
              <a:ea typeface="+mn-ea"/>
              <a:cs typeface="+mn-cs"/>
            </a:endParaRPr>
          </a:p>
          <a:p>
            <a:pPr algn="just">
              <a:lnSpc>
                <a:spcPct val="107000"/>
              </a:lnSpc>
              <a:spcAft>
                <a:spcPts val="800"/>
              </a:spcAft>
            </a:pPr>
            <a:r>
              <a:rPr lang="es-CO" b="1" dirty="0">
                <a:solidFill>
                  <a:srgbClr val="4E2009"/>
                </a:solidFill>
                <a:latin typeface="Nunito" pitchFamily="2" charset="0"/>
                <a:ea typeface="+mn-ea"/>
                <a:cs typeface="+mn-cs"/>
              </a:rPr>
              <a:t>Financieros: </a:t>
            </a:r>
            <a:r>
              <a:rPr lang="es-CO" dirty="0">
                <a:solidFill>
                  <a:srgbClr val="4E2009"/>
                </a:solidFill>
                <a:latin typeface="Nunito" pitchFamily="2" charset="0"/>
                <a:ea typeface="+mn-ea"/>
                <a:cs typeface="+mn-cs"/>
              </a:rPr>
              <a:t>Riesgo de retrasos en el desembolso de subsidios y dificultades en el recaudo tarifario si no se garantiza un acompañamiento continuo. </a:t>
            </a:r>
          </a:p>
          <a:p>
            <a:pPr algn="just">
              <a:lnSpc>
                <a:spcPct val="107000"/>
              </a:lnSpc>
              <a:spcAft>
                <a:spcPts val="800"/>
              </a:spcAft>
            </a:pPr>
            <a:endParaRPr lang="en-GB" dirty="0">
              <a:solidFill>
                <a:srgbClr val="4E2009"/>
              </a:solidFill>
              <a:latin typeface="Nunito" pitchFamily="2" charset="0"/>
              <a:ea typeface="+mn-ea"/>
              <a:cs typeface="+mn-cs"/>
            </a:endParaRPr>
          </a:p>
          <a:p>
            <a:pPr algn="just">
              <a:lnSpc>
                <a:spcPct val="107000"/>
              </a:lnSpc>
              <a:spcAft>
                <a:spcPts val="800"/>
              </a:spcAft>
            </a:pPr>
            <a:r>
              <a:rPr lang="es-CO" b="1" dirty="0">
                <a:solidFill>
                  <a:srgbClr val="4E2009"/>
                </a:solidFill>
                <a:latin typeface="Nunito" pitchFamily="2" charset="0"/>
                <a:ea typeface="+mn-ea"/>
                <a:cs typeface="+mn-cs"/>
              </a:rPr>
              <a:t>Técnicos: </a:t>
            </a:r>
            <a:r>
              <a:rPr lang="es-CO" dirty="0">
                <a:solidFill>
                  <a:srgbClr val="4E2009"/>
                </a:solidFill>
                <a:latin typeface="Nunito" pitchFamily="2" charset="0"/>
                <a:ea typeface="+mn-ea"/>
                <a:cs typeface="+mn-cs"/>
              </a:rPr>
              <a:t>Sostenibilidad del sistema depende de una adecuada gestión del mantenimiento preventivo y correctivo a lo largo del tiempo.</a:t>
            </a:r>
            <a:endParaRPr lang="en-GB" dirty="0">
              <a:solidFill>
                <a:srgbClr val="4E2009"/>
              </a:solidFill>
              <a:latin typeface="Nunito" pitchFamily="2" charset="0"/>
              <a:ea typeface="+mn-ea"/>
              <a:cs typeface="+mn-cs"/>
            </a:endParaRPr>
          </a:p>
        </p:txBody>
      </p:sp>
      <p:sp>
        <p:nvSpPr>
          <p:cNvPr id="145" name="Google Shape;145;p5"/>
          <p:cNvSpPr txBox="1"/>
          <p:nvPr/>
        </p:nvSpPr>
        <p:spPr>
          <a:xfrm>
            <a:off x="4378993" y="2877486"/>
            <a:ext cx="3522799" cy="3378770"/>
          </a:xfrm>
          <a:prstGeom prst="rect">
            <a:avLst/>
          </a:prstGeom>
          <a:noFill/>
          <a:ln>
            <a:noFill/>
          </a:ln>
        </p:spPr>
        <p:txBody>
          <a:bodyPr spcFirstLastPara="1" wrap="square" lIns="91425" tIns="45700" rIns="91425" bIns="45700" anchor="t" anchorCtr="0">
            <a:spAutoFit/>
          </a:bodyPr>
          <a:lstStyle/>
          <a:p>
            <a:pPr>
              <a:lnSpc>
                <a:spcPct val="107000"/>
              </a:lnSpc>
              <a:spcAft>
                <a:spcPts val="800"/>
              </a:spcAft>
            </a:pPr>
            <a:r>
              <a:rPr lang="es-CO" dirty="0">
                <a:solidFill>
                  <a:srgbClr val="4E2009"/>
                </a:solidFill>
                <a:latin typeface="Nunito" pitchFamily="2" charset="0"/>
                <a:ea typeface="+mn-ea"/>
                <a:cs typeface="+mn-cs"/>
              </a:rPr>
              <a:t>Continuar fortaleciendo la gobernanza local.</a:t>
            </a:r>
          </a:p>
          <a:p>
            <a:pPr>
              <a:lnSpc>
                <a:spcPct val="107000"/>
              </a:lnSpc>
              <a:spcAft>
                <a:spcPts val="800"/>
              </a:spcAft>
            </a:pPr>
            <a:endParaRPr lang="en-GB" dirty="0">
              <a:solidFill>
                <a:srgbClr val="4E2009"/>
              </a:solidFill>
              <a:latin typeface="Nunito" pitchFamily="2" charset="0"/>
              <a:ea typeface="+mn-ea"/>
              <a:cs typeface="+mn-cs"/>
            </a:endParaRPr>
          </a:p>
          <a:p>
            <a:pPr>
              <a:lnSpc>
                <a:spcPct val="107000"/>
              </a:lnSpc>
              <a:spcAft>
                <a:spcPts val="800"/>
              </a:spcAft>
            </a:pPr>
            <a:r>
              <a:rPr lang="es-CO" dirty="0">
                <a:solidFill>
                  <a:srgbClr val="4E2009"/>
                </a:solidFill>
                <a:latin typeface="Nunito" pitchFamily="2" charset="0"/>
                <a:ea typeface="+mn-ea"/>
                <a:cs typeface="+mn-cs"/>
              </a:rPr>
              <a:t>Buscar acceso a fondos complementarios.</a:t>
            </a:r>
          </a:p>
          <a:p>
            <a:pPr>
              <a:lnSpc>
                <a:spcPct val="107000"/>
              </a:lnSpc>
              <a:spcAft>
                <a:spcPts val="800"/>
              </a:spcAft>
            </a:pPr>
            <a:endParaRPr lang="en-GB" dirty="0">
              <a:solidFill>
                <a:srgbClr val="4E2009"/>
              </a:solidFill>
              <a:latin typeface="Nunito" pitchFamily="2" charset="0"/>
              <a:ea typeface="+mn-ea"/>
              <a:cs typeface="+mn-cs"/>
            </a:endParaRPr>
          </a:p>
          <a:p>
            <a:r>
              <a:rPr lang="es-CO" dirty="0">
                <a:solidFill>
                  <a:srgbClr val="4E2009"/>
                </a:solidFill>
                <a:latin typeface="Nunito" pitchFamily="2" charset="0"/>
                <a:ea typeface="+mn-ea"/>
                <a:cs typeface="+mn-cs"/>
              </a:rPr>
              <a:t>Garantizar acompañamiento técnico y financiero</a:t>
            </a:r>
          </a:p>
          <a:p>
            <a:endParaRPr lang="es-CO" dirty="0">
              <a:solidFill>
                <a:srgbClr val="4E2009"/>
              </a:solidFill>
              <a:latin typeface="Nunito" pitchFamily="2" charset="0"/>
              <a:ea typeface="+mn-ea"/>
              <a:cs typeface="+mn-cs"/>
              <a:sym typeface="Nunito"/>
            </a:endParaRPr>
          </a:p>
          <a:p>
            <a:r>
              <a:rPr lang="es-CO" dirty="0">
                <a:solidFill>
                  <a:srgbClr val="4E2009"/>
                </a:solidFill>
                <a:latin typeface="Nunito" pitchFamily="2" charset="0"/>
                <a:ea typeface="+mn-ea"/>
                <a:cs typeface="+mn-cs"/>
                <a:sym typeface="Nunito"/>
              </a:rPr>
              <a:t>Capacitación local </a:t>
            </a:r>
          </a:p>
          <a:p>
            <a:endParaRPr lang="es-CO" dirty="0">
              <a:solidFill>
                <a:srgbClr val="4E2009"/>
              </a:solidFill>
              <a:latin typeface="Nunito" pitchFamily="2" charset="0"/>
              <a:ea typeface="+mn-ea"/>
              <a:cs typeface="+mn-cs"/>
              <a:sym typeface="Nunito"/>
            </a:endParaRPr>
          </a:p>
          <a:p>
            <a:r>
              <a:rPr lang="es-CO" dirty="0">
                <a:solidFill>
                  <a:srgbClr val="4E2009"/>
                </a:solidFill>
                <a:latin typeface="Nunito" pitchFamily="2" charset="0"/>
                <a:ea typeface="+mn-ea"/>
                <a:cs typeface="+mn-cs"/>
              </a:rPr>
              <a:t>Definir protocolos de monitoreo, indicadores de desempeño y mecanismos de evaluación de impacto </a:t>
            </a:r>
            <a:endParaRPr dirty="0">
              <a:solidFill>
                <a:srgbClr val="4E2009"/>
              </a:solidFill>
              <a:latin typeface="Nunito" pitchFamily="2" charset="0"/>
              <a:ea typeface="+mn-ea"/>
              <a:cs typeface="+mn-cs"/>
              <a:sym typeface="Nunito"/>
            </a:endParaRPr>
          </a:p>
        </p:txBody>
      </p:sp>
      <p:sp>
        <p:nvSpPr>
          <p:cNvPr id="146" name="Google Shape;146;p5"/>
          <p:cNvSpPr txBox="1"/>
          <p:nvPr/>
        </p:nvSpPr>
        <p:spPr>
          <a:xfrm>
            <a:off x="8471147" y="2877486"/>
            <a:ext cx="3375796" cy="3792023"/>
          </a:xfrm>
          <a:prstGeom prst="rect">
            <a:avLst/>
          </a:prstGeom>
          <a:noFill/>
          <a:ln>
            <a:noFill/>
          </a:ln>
        </p:spPr>
        <p:txBody>
          <a:bodyPr spcFirstLastPara="1" wrap="square" lIns="91425" tIns="45700" rIns="91425" bIns="45700" anchor="t" anchorCtr="0">
            <a:spAutoFit/>
          </a:bodyPr>
          <a:lstStyle/>
          <a:p>
            <a:pPr>
              <a:lnSpc>
                <a:spcPct val="107000"/>
              </a:lnSpc>
              <a:spcAft>
                <a:spcPts val="800"/>
              </a:spcAft>
            </a:pPr>
            <a:r>
              <a:rPr lang="es-CO" dirty="0">
                <a:solidFill>
                  <a:srgbClr val="4E2009"/>
                </a:solidFill>
                <a:latin typeface="Nunito" pitchFamily="2" charset="0"/>
                <a:ea typeface="+mn-ea"/>
                <a:cs typeface="+mn-cs"/>
              </a:rPr>
              <a:t>Validación final del cronograma y logística de transporte con enfoque estacional. </a:t>
            </a:r>
          </a:p>
          <a:p>
            <a:pPr>
              <a:lnSpc>
                <a:spcPct val="107000"/>
              </a:lnSpc>
              <a:spcAft>
                <a:spcPts val="800"/>
              </a:spcAft>
            </a:pPr>
            <a:endParaRPr lang="en-GB" dirty="0">
              <a:solidFill>
                <a:srgbClr val="4E2009"/>
              </a:solidFill>
              <a:latin typeface="Nunito" pitchFamily="2" charset="0"/>
              <a:ea typeface="+mn-ea"/>
              <a:cs typeface="+mn-cs"/>
            </a:endParaRPr>
          </a:p>
          <a:p>
            <a:pPr>
              <a:lnSpc>
                <a:spcPct val="107000"/>
              </a:lnSpc>
              <a:spcAft>
                <a:spcPts val="800"/>
              </a:spcAft>
            </a:pPr>
            <a:r>
              <a:rPr lang="es-CO" dirty="0">
                <a:solidFill>
                  <a:srgbClr val="4E2009"/>
                </a:solidFill>
                <a:latin typeface="Nunito" pitchFamily="2" charset="0"/>
                <a:ea typeface="+mn-ea"/>
                <a:cs typeface="+mn-cs"/>
              </a:rPr>
              <a:t>Contratación de proveedores y ejecución del plan de compras. </a:t>
            </a:r>
          </a:p>
          <a:p>
            <a:pPr>
              <a:lnSpc>
                <a:spcPct val="107000"/>
              </a:lnSpc>
              <a:spcAft>
                <a:spcPts val="800"/>
              </a:spcAft>
            </a:pPr>
            <a:endParaRPr lang="en-GB" dirty="0">
              <a:solidFill>
                <a:srgbClr val="4E2009"/>
              </a:solidFill>
              <a:latin typeface="Nunito" pitchFamily="2" charset="0"/>
              <a:ea typeface="+mn-ea"/>
              <a:cs typeface="+mn-cs"/>
            </a:endParaRPr>
          </a:p>
          <a:p>
            <a:pPr>
              <a:lnSpc>
                <a:spcPct val="107000"/>
              </a:lnSpc>
              <a:spcAft>
                <a:spcPts val="800"/>
              </a:spcAft>
            </a:pPr>
            <a:r>
              <a:rPr lang="es-CO" dirty="0">
                <a:solidFill>
                  <a:srgbClr val="4E2009"/>
                </a:solidFill>
                <a:latin typeface="Nunito" pitchFamily="2" charset="0"/>
                <a:ea typeface="+mn-ea"/>
                <a:cs typeface="+mn-cs"/>
              </a:rPr>
              <a:t>Ejecución de obra e instalación de sistemas SSFV por fases </a:t>
            </a:r>
          </a:p>
          <a:p>
            <a:pPr>
              <a:lnSpc>
                <a:spcPct val="107000"/>
              </a:lnSpc>
              <a:spcAft>
                <a:spcPts val="800"/>
              </a:spcAft>
            </a:pPr>
            <a:endParaRPr lang="en-GB" dirty="0">
              <a:solidFill>
                <a:srgbClr val="4E2009"/>
              </a:solidFill>
              <a:latin typeface="Nunito" pitchFamily="2" charset="0"/>
              <a:ea typeface="+mn-ea"/>
              <a:cs typeface="+mn-cs"/>
            </a:endParaRPr>
          </a:p>
          <a:p>
            <a:pPr>
              <a:lnSpc>
                <a:spcPct val="107000"/>
              </a:lnSpc>
              <a:spcAft>
                <a:spcPts val="800"/>
              </a:spcAft>
            </a:pPr>
            <a:r>
              <a:rPr lang="es-CO" dirty="0">
                <a:solidFill>
                  <a:srgbClr val="4E2009"/>
                </a:solidFill>
                <a:latin typeface="Nunito" pitchFamily="2" charset="0"/>
                <a:ea typeface="+mn-ea"/>
                <a:cs typeface="+mn-cs"/>
              </a:rPr>
              <a:t>Definir estrategias de financiamiento a largo plazo.</a:t>
            </a:r>
            <a:endParaRPr lang="en-GB" dirty="0">
              <a:solidFill>
                <a:srgbClr val="4E2009"/>
              </a:solidFill>
              <a:latin typeface="Nunito" pitchFamily="2" charset="0"/>
              <a:ea typeface="+mn-ea"/>
              <a:cs typeface="+mn-cs"/>
            </a:endParaRPr>
          </a:p>
          <a:p>
            <a:pPr marL="0" marR="0" lvl="0" indent="0" algn="ctr" rtl="0">
              <a:spcBef>
                <a:spcPts val="0"/>
              </a:spcBef>
              <a:spcAft>
                <a:spcPts val="0"/>
              </a:spcAft>
              <a:buNone/>
            </a:pPr>
            <a:endParaRPr sz="1400" b="1" dirty="0">
              <a:solidFill>
                <a:srgbClr val="747474"/>
              </a:solidFill>
              <a:latin typeface="Nunito"/>
              <a:ea typeface="Nunito"/>
              <a:cs typeface="Nunito"/>
              <a:sym typeface="Nunito"/>
            </a:endParaRPr>
          </a:p>
        </p:txBody>
      </p:sp>
      <p:sp>
        <p:nvSpPr>
          <p:cNvPr id="147" name="Google Shape;147;p5"/>
          <p:cNvSpPr/>
          <p:nvPr/>
        </p:nvSpPr>
        <p:spPr>
          <a:xfrm>
            <a:off x="1179868" y="2194020"/>
            <a:ext cx="2085497" cy="46052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000"/>
              <a:buFont typeface="Nunito Sans"/>
              <a:buNone/>
            </a:pPr>
            <a:r>
              <a:rPr lang="es-ES" sz="2000" b="1" dirty="0">
                <a:solidFill>
                  <a:srgbClr val="4E2009"/>
                </a:solidFill>
                <a:latin typeface="Nunito" pitchFamily="2" charset="0"/>
                <a:ea typeface="+mn-ea"/>
                <a:cs typeface="+mn-cs"/>
                <a:sym typeface="Nunito Sans"/>
              </a:rPr>
              <a:t>DESAFIOS PRINCIPALES</a:t>
            </a:r>
            <a:endParaRPr sz="2000" b="1" dirty="0">
              <a:solidFill>
                <a:srgbClr val="4E2009"/>
              </a:solidFill>
              <a:latin typeface="Nunito" pitchFamily="2" charset="0"/>
              <a:ea typeface="+mn-ea"/>
              <a:cs typeface="+mn-cs"/>
              <a:sym typeface="Nunito Sans"/>
            </a:endParaRPr>
          </a:p>
        </p:txBody>
      </p:sp>
      <p:sp>
        <p:nvSpPr>
          <p:cNvPr id="148" name="Google Shape;148;p5"/>
          <p:cNvSpPr/>
          <p:nvPr/>
        </p:nvSpPr>
        <p:spPr>
          <a:xfrm>
            <a:off x="4537846" y="2188082"/>
            <a:ext cx="3019243" cy="46052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000"/>
              <a:buFont typeface="Nunito Sans"/>
              <a:buNone/>
            </a:pPr>
            <a:r>
              <a:rPr lang="es-ES" sz="2000" b="1" dirty="0">
                <a:solidFill>
                  <a:srgbClr val="4E2009"/>
                </a:solidFill>
                <a:latin typeface="Nunito" pitchFamily="2" charset="0"/>
                <a:ea typeface="+mn-ea"/>
                <a:cs typeface="+mn-cs"/>
                <a:sym typeface="Nunito Sans"/>
              </a:rPr>
              <a:t>RECOMENDACIONES</a:t>
            </a:r>
            <a:endParaRPr sz="2000" b="1" dirty="0">
              <a:solidFill>
                <a:srgbClr val="4E2009"/>
              </a:solidFill>
              <a:latin typeface="Nunito" pitchFamily="2" charset="0"/>
              <a:ea typeface="+mn-ea"/>
              <a:cs typeface="+mn-cs"/>
              <a:sym typeface="Nunito Sans"/>
            </a:endParaRPr>
          </a:p>
        </p:txBody>
      </p:sp>
      <p:sp>
        <p:nvSpPr>
          <p:cNvPr id="149" name="Google Shape;149;p5"/>
          <p:cNvSpPr/>
          <p:nvPr/>
        </p:nvSpPr>
        <p:spPr>
          <a:xfrm>
            <a:off x="8886165" y="2188082"/>
            <a:ext cx="2085497" cy="460521"/>
          </a:xfrm>
          <a:prstGeom prst="rect">
            <a:avLst/>
          </a:prstGeom>
          <a:noFill/>
          <a:ln>
            <a:noFill/>
          </a:ln>
        </p:spPr>
        <p:txBody>
          <a:bodyPr spcFirstLastPara="1" wrap="square" lIns="91425" tIns="45700" rIns="91425" bIns="45700" anchor="ctr" anchorCtr="0">
            <a:noAutofit/>
          </a:bodyPr>
          <a:lstStyle/>
          <a:p>
            <a:pPr algn="ctr">
              <a:buClr>
                <a:srgbClr val="3F3F3F"/>
              </a:buClr>
              <a:buSzPts val="2000"/>
            </a:pPr>
            <a:r>
              <a:rPr lang="es-ES" sz="2000" b="1" dirty="0">
                <a:solidFill>
                  <a:srgbClr val="4E2009"/>
                </a:solidFill>
                <a:latin typeface="Nunito" pitchFamily="2" charset="0"/>
                <a:ea typeface="+mn-ea"/>
                <a:cs typeface="+mn-cs"/>
                <a:sym typeface="Nunito Sans"/>
              </a:rPr>
              <a:t>PRÓXIMOS PASOS</a:t>
            </a:r>
            <a:endParaRPr sz="2000" b="1" dirty="0">
              <a:solidFill>
                <a:srgbClr val="4E2009"/>
              </a:solidFill>
              <a:latin typeface="Nunito" pitchFamily="2" charset="0"/>
              <a:ea typeface="+mn-ea"/>
              <a:cs typeface="+mn-cs"/>
              <a:sym typeface="Nunito Sans"/>
            </a:endParaRPr>
          </a:p>
        </p:txBody>
      </p:sp>
      <p:cxnSp>
        <p:nvCxnSpPr>
          <p:cNvPr id="150" name="Google Shape;150;p5"/>
          <p:cNvCxnSpPr/>
          <p:nvPr/>
        </p:nvCxnSpPr>
        <p:spPr>
          <a:xfrm>
            <a:off x="4183380" y="2103120"/>
            <a:ext cx="0" cy="4183380"/>
          </a:xfrm>
          <a:prstGeom prst="straightConnector1">
            <a:avLst/>
          </a:prstGeom>
          <a:noFill/>
          <a:ln w="19050" cap="flat" cmpd="sng">
            <a:solidFill>
              <a:srgbClr val="AEAEAE"/>
            </a:solidFill>
            <a:prstDash val="solid"/>
            <a:miter lim="800000"/>
            <a:headEnd type="none" w="sm" len="sm"/>
            <a:tailEnd type="none" w="sm" len="sm"/>
          </a:ln>
        </p:spPr>
      </p:cxnSp>
      <p:cxnSp>
        <p:nvCxnSpPr>
          <p:cNvPr id="151" name="Google Shape;151;p5"/>
          <p:cNvCxnSpPr/>
          <p:nvPr/>
        </p:nvCxnSpPr>
        <p:spPr>
          <a:xfrm>
            <a:off x="8161020" y="2148840"/>
            <a:ext cx="0" cy="4183380"/>
          </a:xfrm>
          <a:prstGeom prst="straightConnector1">
            <a:avLst/>
          </a:prstGeom>
          <a:noFill/>
          <a:ln w="19050" cap="flat" cmpd="sng">
            <a:solidFill>
              <a:srgbClr val="AEAEAE"/>
            </a:solidFill>
            <a:prstDash val="solid"/>
            <a:miter lim="800000"/>
            <a:headEnd type="none" w="sm" len="sm"/>
            <a:tailEnd type="none" w="sm" len="sm"/>
          </a:ln>
        </p:spPr>
      </p:cxnSp>
      <p:sp>
        <p:nvSpPr>
          <p:cNvPr id="155" name="Google Shape;155;p5"/>
          <p:cNvSpPr/>
          <p:nvPr/>
        </p:nvSpPr>
        <p:spPr>
          <a:xfrm>
            <a:off x="1179868" y="352923"/>
            <a:ext cx="10357449" cy="78073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4000"/>
              <a:buFont typeface="Nunito Sans"/>
              <a:buNone/>
            </a:pPr>
            <a:r>
              <a:rPr lang="es-ES" sz="3200" b="1" dirty="0">
                <a:solidFill>
                  <a:srgbClr val="4E2009"/>
                </a:solidFill>
                <a:latin typeface="Nunito Sans"/>
                <a:sym typeface="Nunito Sans"/>
              </a:rPr>
              <a:t>CONCLUSIONES Y RECOMENDACIONES</a:t>
            </a:r>
            <a:endParaRPr sz="3200" b="1" dirty="0">
              <a:solidFill>
                <a:srgbClr val="4E2009"/>
              </a:solidFill>
              <a:latin typeface="Nunito Sans"/>
              <a:sym typeface="Nunito Sans"/>
            </a:endParaRPr>
          </a:p>
        </p:txBody>
      </p:sp>
      <p:sp>
        <p:nvSpPr>
          <p:cNvPr id="2" name="Google Shape;148;p5">
            <a:extLst>
              <a:ext uri="{FF2B5EF4-FFF2-40B4-BE49-F238E27FC236}">
                <a16:creationId xmlns:a16="http://schemas.microsoft.com/office/drawing/2014/main" id="{9D972BF2-A306-6A16-EF9E-B9C0F45124C4}"/>
              </a:ext>
            </a:extLst>
          </p:cNvPr>
          <p:cNvSpPr/>
          <p:nvPr/>
        </p:nvSpPr>
        <p:spPr>
          <a:xfrm>
            <a:off x="256111" y="1314364"/>
            <a:ext cx="11659844" cy="46052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2000"/>
              <a:buFont typeface="Nunito Sans"/>
              <a:buNone/>
            </a:pPr>
            <a:r>
              <a:rPr lang="es-ES" sz="2000" b="1" dirty="0">
                <a:solidFill>
                  <a:srgbClr val="4E2009"/>
                </a:solidFill>
                <a:latin typeface="Nunito" pitchFamily="2" charset="0"/>
                <a:ea typeface="+mn-ea"/>
                <a:cs typeface="+mn-cs"/>
                <a:sym typeface="Nunito Sans"/>
              </a:rPr>
              <a:t>ESTADO ACTUAL: Proyecto fomulado a nivel de Factibilidad Técnico - Económica</a:t>
            </a:r>
            <a:endParaRPr sz="2000" b="1" dirty="0">
              <a:solidFill>
                <a:srgbClr val="4E2009"/>
              </a:solidFill>
              <a:latin typeface="Nunito" pitchFamily="2" charset="0"/>
              <a:ea typeface="+mn-ea"/>
              <a:cs typeface="+mn-cs"/>
              <a:sym typeface="Nunito Sans"/>
            </a:endParaRPr>
          </a:p>
        </p:txBody>
      </p:sp>
      <p:pic>
        <p:nvPicPr>
          <p:cNvPr id="5" name="Imagen 1" descr="Logotipo&#10;&#10;Descripción generada automáticamente">
            <a:extLst>
              <a:ext uri="{FF2B5EF4-FFF2-40B4-BE49-F238E27FC236}">
                <a16:creationId xmlns:a16="http://schemas.microsoft.com/office/drawing/2014/main" id="{11BC2DFE-B126-3E6F-DBC0-24561AFEA246}"/>
              </a:ext>
            </a:extLst>
          </p:cNvPr>
          <p:cNvPicPr>
            <a:picLocks noChangeAspect="1"/>
          </p:cNvPicPr>
          <p:nvPr/>
        </p:nvPicPr>
        <p:blipFill>
          <a:blip r:embed="rId3">
            <a:extLst>
              <a:ext uri="{28A0092B-C50C-407E-A947-70E740481C1C}">
                <a14:useLocalDpi xmlns:a14="http://schemas.microsoft.com/office/drawing/2010/main" val="0"/>
              </a:ext>
            </a:extLst>
          </a:blip>
          <a:srcRect l="45211"/>
          <a:stretch/>
        </p:blipFill>
        <p:spPr bwMode="auto">
          <a:xfrm>
            <a:off x="10766088" y="6032500"/>
            <a:ext cx="1437413" cy="825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p:nvPr/>
        </p:nvSpPr>
        <p:spPr>
          <a:xfrm>
            <a:off x="7335137" y="1982300"/>
            <a:ext cx="4712796" cy="4712796"/>
          </a:xfrm>
          <a:prstGeom prst="ellipse">
            <a:avLst/>
          </a:prstGeom>
          <a:solidFill>
            <a:srgbClr val="FEC5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pitchFamily="2" charset="0"/>
              <a:sym typeface="Arial"/>
            </a:endParaRPr>
          </a:p>
        </p:txBody>
      </p:sp>
      <p:sp>
        <p:nvSpPr>
          <p:cNvPr id="113" name="Google Shape;113;p2"/>
          <p:cNvSpPr/>
          <p:nvPr/>
        </p:nvSpPr>
        <p:spPr>
          <a:xfrm>
            <a:off x="3198580" y="1013310"/>
            <a:ext cx="2654684" cy="46052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3F3F3F"/>
              </a:buClr>
              <a:buSzPts val="4000"/>
              <a:buFont typeface="Nunito Sans"/>
              <a:buNone/>
            </a:pPr>
            <a:r>
              <a:rPr lang="es-ES" sz="3200" b="1" dirty="0">
                <a:solidFill>
                  <a:srgbClr val="4E2009"/>
                </a:solidFill>
                <a:latin typeface="Nunito" pitchFamily="2" charset="0"/>
                <a:sym typeface="Nunito Sans"/>
              </a:rPr>
              <a:t>CONTENIDO</a:t>
            </a:r>
            <a:endParaRPr sz="3200" b="1" dirty="0">
              <a:solidFill>
                <a:srgbClr val="4E2009"/>
              </a:solidFill>
              <a:latin typeface="Nunito" pitchFamily="2" charset="0"/>
              <a:sym typeface="Nunito Sans"/>
            </a:endParaRPr>
          </a:p>
        </p:txBody>
      </p:sp>
      <p:sp>
        <p:nvSpPr>
          <p:cNvPr id="114" name="Google Shape;114;p2"/>
          <p:cNvSpPr txBox="1"/>
          <p:nvPr/>
        </p:nvSpPr>
        <p:spPr>
          <a:xfrm>
            <a:off x="567760" y="1982300"/>
            <a:ext cx="6925773" cy="3785611"/>
          </a:xfrm>
          <a:prstGeom prst="rect">
            <a:avLst/>
          </a:prstGeom>
          <a:noFill/>
          <a:ln>
            <a:noFill/>
          </a:ln>
        </p:spPr>
        <p:txBody>
          <a:bodyPr spcFirstLastPara="1" wrap="square" lIns="91425" tIns="45700" rIns="91425" bIns="45700" anchor="t" anchorCtr="0">
            <a:spAutoFit/>
          </a:bodyPr>
          <a:lstStyle/>
          <a:p>
            <a:pPr algn="just"/>
            <a:r>
              <a:rPr lang="es-CO" sz="2000" b="1" dirty="0">
                <a:solidFill>
                  <a:srgbClr val="4E2009"/>
                </a:solidFill>
                <a:latin typeface="Nunito" pitchFamily="2" charset="0"/>
              </a:rPr>
              <a:t>1. Resumen Ejecutivo</a:t>
            </a:r>
          </a:p>
          <a:p>
            <a:pPr algn="just"/>
            <a:r>
              <a:rPr lang="es-CO" sz="2000" b="1" dirty="0">
                <a:solidFill>
                  <a:srgbClr val="4E2009"/>
                </a:solidFill>
                <a:latin typeface="Nunito" pitchFamily="2" charset="0"/>
              </a:rPr>
              <a:t>2. Contexto y Justificación</a:t>
            </a:r>
          </a:p>
          <a:p>
            <a:pPr algn="just"/>
            <a:r>
              <a:rPr lang="es-CO" sz="2000" b="1" dirty="0">
                <a:solidFill>
                  <a:srgbClr val="4E2009"/>
                </a:solidFill>
                <a:latin typeface="Nunito" pitchFamily="2" charset="0"/>
              </a:rPr>
              <a:t>3. Diseño Técnico del Proyecto</a:t>
            </a:r>
          </a:p>
          <a:p>
            <a:pPr algn="just"/>
            <a:r>
              <a:rPr lang="es-CO" sz="2000" b="1" dirty="0">
                <a:solidFill>
                  <a:srgbClr val="4E2009"/>
                </a:solidFill>
                <a:latin typeface="Nunito" pitchFamily="2" charset="0"/>
              </a:rPr>
              <a:t>4. Plan de Ejecución</a:t>
            </a:r>
          </a:p>
          <a:p>
            <a:pPr algn="just"/>
            <a:r>
              <a:rPr lang="es-CO" sz="2000" b="1" dirty="0">
                <a:solidFill>
                  <a:srgbClr val="4E2009"/>
                </a:solidFill>
                <a:latin typeface="Nunito" pitchFamily="2" charset="0"/>
              </a:rPr>
              <a:t>5. Análisis Financiero y Modelo de Negocio</a:t>
            </a:r>
          </a:p>
          <a:p>
            <a:pPr algn="just"/>
            <a:r>
              <a:rPr lang="es-CO" sz="2000" b="1" dirty="0">
                <a:solidFill>
                  <a:srgbClr val="4E2009"/>
                </a:solidFill>
                <a:latin typeface="Nunito" pitchFamily="2" charset="0"/>
              </a:rPr>
              <a:t>6. Mecanismos de Sostenibilidad del Proyecto</a:t>
            </a:r>
          </a:p>
          <a:p>
            <a:pPr algn="just"/>
            <a:r>
              <a:rPr lang="es-CO" sz="2000" b="1" dirty="0">
                <a:solidFill>
                  <a:srgbClr val="4E2009"/>
                </a:solidFill>
                <a:latin typeface="Nunito" pitchFamily="2" charset="0"/>
              </a:rPr>
              <a:t>7. Estrategias para la Operación Continua</a:t>
            </a:r>
          </a:p>
          <a:p>
            <a:pPr algn="just"/>
            <a:r>
              <a:rPr lang="es-CO" sz="2000" b="1" dirty="0">
                <a:solidFill>
                  <a:srgbClr val="4E2009"/>
                </a:solidFill>
                <a:latin typeface="Nunito" pitchFamily="2" charset="0"/>
              </a:rPr>
              <a:t>8. Beneficios Socioeconómicos</a:t>
            </a:r>
          </a:p>
          <a:p>
            <a:pPr algn="just"/>
            <a:r>
              <a:rPr lang="es-CO" sz="2000" b="1" dirty="0">
                <a:solidFill>
                  <a:srgbClr val="4E2009"/>
                </a:solidFill>
                <a:latin typeface="Nunito" pitchFamily="2" charset="0"/>
              </a:rPr>
              <a:t>9. Impactos Sociales</a:t>
            </a:r>
          </a:p>
          <a:p>
            <a:pPr algn="just"/>
            <a:r>
              <a:rPr lang="es-CO" sz="2000" b="1" dirty="0">
                <a:solidFill>
                  <a:srgbClr val="4E2009"/>
                </a:solidFill>
                <a:latin typeface="Nunito" pitchFamily="2" charset="0"/>
              </a:rPr>
              <a:t>10. Impactos Ambientales</a:t>
            </a:r>
          </a:p>
          <a:p>
            <a:pPr algn="just"/>
            <a:r>
              <a:rPr lang="es-ES" sz="2000" b="1" dirty="0">
                <a:solidFill>
                  <a:srgbClr val="4E2009"/>
                </a:solidFill>
                <a:latin typeface="Nunito" pitchFamily="2" charset="0"/>
              </a:rPr>
              <a:t>11. Identificación de Riesgos y Estrategias de Mitigación</a:t>
            </a:r>
            <a:endParaRPr lang="es-CO" sz="2000" b="1" dirty="0">
              <a:solidFill>
                <a:srgbClr val="4E2009"/>
              </a:solidFill>
              <a:latin typeface="Nunito" pitchFamily="2" charset="0"/>
            </a:endParaRPr>
          </a:p>
          <a:p>
            <a:pPr algn="just"/>
            <a:r>
              <a:rPr lang="es-CO" sz="2000" b="1" dirty="0">
                <a:solidFill>
                  <a:srgbClr val="4E2009"/>
                </a:solidFill>
                <a:latin typeface="Nunito" pitchFamily="2" charset="0"/>
              </a:rPr>
              <a:t>12. Conclusiones y Recomendaciones</a:t>
            </a:r>
            <a:endParaRPr sz="2000" b="1" dirty="0">
              <a:solidFill>
                <a:srgbClr val="4E2009"/>
              </a:solidFill>
              <a:latin typeface="Nunito" pitchFamily="2" charset="0"/>
              <a:sym typeface="Nunito"/>
            </a:endParaRPr>
          </a:p>
        </p:txBody>
      </p:sp>
      <p:sp>
        <p:nvSpPr>
          <p:cNvPr id="2" name="AutoShape 2">
            <a:extLst>
              <a:ext uri="{FF2B5EF4-FFF2-40B4-BE49-F238E27FC236}">
                <a16:creationId xmlns:a16="http://schemas.microsoft.com/office/drawing/2014/main" id="{0546F2AB-40DB-4A20-BA20-E6AF232AEA5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pic>
        <p:nvPicPr>
          <p:cNvPr id="5" name="Imagen 4">
            <a:extLst>
              <a:ext uri="{FF2B5EF4-FFF2-40B4-BE49-F238E27FC236}">
                <a16:creationId xmlns:a16="http://schemas.microsoft.com/office/drawing/2014/main" id="{21BEDF93-D7AB-4E60-99B0-70B522E23962}"/>
              </a:ext>
            </a:extLst>
          </p:cNvPr>
          <p:cNvPicPr>
            <a:picLocks noChangeAspect="1"/>
          </p:cNvPicPr>
          <p:nvPr/>
        </p:nvPicPr>
        <p:blipFill rotWithShape="1">
          <a:blip r:embed="rId3"/>
          <a:srcRect t="9407" b="11363"/>
          <a:stretch/>
        </p:blipFill>
        <p:spPr>
          <a:xfrm>
            <a:off x="6940002" y="1473831"/>
            <a:ext cx="4994934" cy="5221265"/>
          </a:xfrm>
          <a:prstGeom prst="rect">
            <a:avLst/>
          </a:prstGeom>
          <a:effectLst>
            <a:softEdge rad="63500"/>
          </a:effectLst>
        </p:spPr>
      </p:pic>
      <p:pic>
        <p:nvPicPr>
          <p:cNvPr id="4" name="Imagen 1" descr="Logotipo&#10;&#10;Descripción generada automáticamente">
            <a:extLst>
              <a:ext uri="{FF2B5EF4-FFF2-40B4-BE49-F238E27FC236}">
                <a16:creationId xmlns:a16="http://schemas.microsoft.com/office/drawing/2014/main" id="{81072438-DE53-60D4-131B-8E337E07CB71}"/>
              </a:ext>
            </a:extLst>
          </p:cNvPr>
          <p:cNvPicPr>
            <a:picLocks noChangeAspect="1"/>
          </p:cNvPicPr>
          <p:nvPr/>
        </p:nvPicPr>
        <p:blipFill>
          <a:blip r:embed="rId4">
            <a:extLst>
              <a:ext uri="{28A0092B-C50C-407E-A947-70E740481C1C}">
                <a14:useLocalDpi xmlns:a14="http://schemas.microsoft.com/office/drawing/2010/main" val="0"/>
              </a:ext>
            </a:extLst>
          </a:blip>
          <a:srcRect l="45211"/>
          <a:stretch/>
        </p:blipFill>
        <p:spPr bwMode="auto">
          <a:xfrm>
            <a:off x="10766088" y="6032500"/>
            <a:ext cx="1437413" cy="825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5">
          <a:extLst>
            <a:ext uri="{FF2B5EF4-FFF2-40B4-BE49-F238E27FC236}">
              <a16:creationId xmlns:a16="http://schemas.microsoft.com/office/drawing/2014/main" id="{DAEA3722-C63F-A675-5FEA-EAEB55BCDB24}"/>
            </a:ext>
          </a:extLst>
        </p:cNvPr>
        <p:cNvGrpSpPr/>
        <p:nvPr/>
      </p:nvGrpSpPr>
      <p:grpSpPr>
        <a:xfrm>
          <a:off x="0" y="0"/>
          <a:ext cx="0" cy="0"/>
          <a:chOff x="0" y="0"/>
          <a:chExt cx="0" cy="0"/>
        </a:xfrm>
      </p:grpSpPr>
      <p:pic>
        <p:nvPicPr>
          <p:cNvPr id="346" name="Google Shape;346;p19">
            <a:extLst>
              <a:ext uri="{FF2B5EF4-FFF2-40B4-BE49-F238E27FC236}">
                <a16:creationId xmlns:a16="http://schemas.microsoft.com/office/drawing/2014/main" id="{A46F22A3-3997-7571-7776-18F6BD61A38A}"/>
              </a:ext>
            </a:extLst>
          </p:cNvPr>
          <p:cNvPicPr preferRelativeResize="0"/>
          <p:nvPr/>
        </p:nvPicPr>
        <p:blipFill rotWithShape="1">
          <a:blip r:embed="rId3">
            <a:alphaModFix/>
          </a:blip>
          <a:srcRect/>
          <a:stretch/>
        </p:blipFill>
        <p:spPr>
          <a:xfrm>
            <a:off x="0" y="0"/>
            <a:ext cx="12201663" cy="6863436"/>
          </a:xfrm>
          <a:prstGeom prst="rect">
            <a:avLst/>
          </a:prstGeom>
          <a:noFill/>
          <a:ln>
            <a:noFill/>
          </a:ln>
        </p:spPr>
      </p:pic>
      <p:pic>
        <p:nvPicPr>
          <p:cNvPr id="347" name="Google Shape;347;p19">
            <a:extLst>
              <a:ext uri="{FF2B5EF4-FFF2-40B4-BE49-F238E27FC236}">
                <a16:creationId xmlns:a16="http://schemas.microsoft.com/office/drawing/2014/main" id="{B5DD5C83-0EB4-E2AB-82D3-49C58267EBCA}"/>
              </a:ext>
            </a:extLst>
          </p:cNvPr>
          <p:cNvPicPr preferRelativeResize="0"/>
          <p:nvPr/>
        </p:nvPicPr>
        <p:blipFill rotWithShape="1">
          <a:blip r:embed="rId4">
            <a:alphaModFix/>
          </a:blip>
          <a:srcRect/>
          <a:stretch/>
        </p:blipFill>
        <p:spPr>
          <a:xfrm>
            <a:off x="315078" y="247423"/>
            <a:ext cx="1139825" cy="895577"/>
          </a:xfrm>
          <a:prstGeom prst="rect">
            <a:avLst/>
          </a:prstGeom>
          <a:noFill/>
          <a:ln>
            <a:noFill/>
          </a:ln>
        </p:spPr>
      </p:pic>
      <p:sp>
        <p:nvSpPr>
          <p:cNvPr id="348" name="Google Shape;348;p19">
            <a:extLst>
              <a:ext uri="{FF2B5EF4-FFF2-40B4-BE49-F238E27FC236}">
                <a16:creationId xmlns:a16="http://schemas.microsoft.com/office/drawing/2014/main" id="{02F1A660-FC1A-ED11-360C-19BE8C63CB16}"/>
              </a:ext>
            </a:extLst>
          </p:cNvPr>
          <p:cNvSpPr/>
          <p:nvPr/>
        </p:nvSpPr>
        <p:spPr>
          <a:xfrm>
            <a:off x="132799" y="3206237"/>
            <a:ext cx="6816435" cy="97839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6000"/>
              <a:buFont typeface="Nunito Sans"/>
              <a:buNone/>
            </a:pPr>
            <a:r>
              <a:rPr lang="es-ES" sz="6000" b="1" dirty="0">
                <a:solidFill>
                  <a:schemeClr val="lt1"/>
                </a:solidFill>
                <a:latin typeface="Nunito Sans"/>
                <a:ea typeface="Nunito Sans"/>
                <a:cs typeface="Nunito Sans"/>
                <a:sym typeface="Nunito Sans"/>
              </a:rPr>
              <a:t>Gracias!</a:t>
            </a:r>
            <a:endParaRPr sz="6000" b="1" i="0" u="none" strike="noStrike" cap="none" dirty="0">
              <a:solidFill>
                <a:schemeClr val="lt1"/>
              </a:solidFill>
              <a:latin typeface="Nunito Sans"/>
              <a:ea typeface="Nunito Sans"/>
              <a:cs typeface="Nunito Sans"/>
              <a:sym typeface="Nunito Sans"/>
            </a:endParaRPr>
          </a:p>
        </p:txBody>
      </p:sp>
      <p:pic>
        <p:nvPicPr>
          <p:cNvPr id="349" name="Google Shape;349;p19">
            <a:extLst>
              <a:ext uri="{FF2B5EF4-FFF2-40B4-BE49-F238E27FC236}">
                <a16:creationId xmlns:a16="http://schemas.microsoft.com/office/drawing/2014/main" id="{DE357CAA-4889-49F7-43AA-924ABB7E21F5}"/>
              </a:ext>
            </a:extLst>
          </p:cNvPr>
          <p:cNvPicPr preferRelativeResize="0"/>
          <p:nvPr/>
        </p:nvPicPr>
        <p:blipFill rotWithShape="1">
          <a:blip r:embed="rId5">
            <a:alphaModFix/>
          </a:blip>
          <a:srcRect/>
          <a:stretch/>
        </p:blipFill>
        <p:spPr>
          <a:xfrm>
            <a:off x="10019507" y="444551"/>
            <a:ext cx="1777059" cy="200232"/>
          </a:xfrm>
          <a:prstGeom prst="rect">
            <a:avLst/>
          </a:prstGeom>
          <a:noFill/>
          <a:ln>
            <a:noFill/>
          </a:ln>
        </p:spPr>
      </p:pic>
      <p:sp>
        <p:nvSpPr>
          <p:cNvPr id="350" name="Google Shape;350;p19">
            <a:extLst>
              <a:ext uri="{FF2B5EF4-FFF2-40B4-BE49-F238E27FC236}">
                <a16:creationId xmlns:a16="http://schemas.microsoft.com/office/drawing/2014/main" id="{3228A450-EA41-2930-25E0-E669E46DD97D}"/>
              </a:ext>
            </a:extLst>
          </p:cNvPr>
          <p:cNvSpPr txBox="1"/>
          <p:nvPr/>
        </p:nvSpPr>
        <p:spPr>
          <a:xfrm>
            <a:off x="8048708" y="383173"/>
            <a:ext cx="1886736" cy="26161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s-ES" sz="1100" dirty="0">
                <a:solidFill>
                  <a:schemeClr val="lt1"/>
                </a:solidFill>
                <a:latin typeface="Arial"/>
                <a:ea typeface="Arial"/>
                <a:cs typeface="Arial"/>
                <a:sym typeface="Arial"/>
              </a:rPr>
              <a:t>@fondofenoge</a:t>
            </a:r>
            <a:endParaRPr sz="1100" dirty="0">
              <a:solidFill>
                <a:schemeClr val="lt1"/>
              </a:solidFill>
              <a:latin typeface="Arial"/>
              <a:ea typeface="Arial"/>
              <a:cs typeface="Arial"/>
              <a:sym typeface="Arial"/>
            </a:endParaRPr>
          </a:p>
        </p:txBody>
      </p:sp>
      <p:pic>
        <p:nvPicPr>
          <p:cNvPr id="3" name="Imagen 1" descr="Logotipo&#10;&#10;Descripción generada automáticamente">
            <a:extLst>
              <a:ext uri="{FF2B5EF4-FFF2-40B4-BE49-F238E27FC236}">
                <a16:creationId xmlns:a16="http://schemas.microsoft.com/office/drawing/2014/main" id="{ECEDF6BE-CC75-33E8-E917-5BB91FD112E7}"/>
              </a:ext>
            </a:extLst>
          </p:cNvPr>
          <p:cNvPicPr>
            <a:picLocks noChangeAspect="1"/>
          </p:cNvPicPr>
          <p:nvPr/>
        </p:nvPicPr>
        <p:blipFill>
          <a:blip r:embed="rId6">
            <a:extLst>
              <a:ext uri="{28A0092B-C50C-407E-A947-70E740481C1C}">
                <a14:useLocalDpi xmlns:a14="http://schemas.microsoft.com/office/drawing/2010/main" val="0"/>
              </a:ext>
            </a:extLst>
          </a:blip>
          <a:srcRect l="45211"/>
          <a:stretch/>
        </p:blipFill>
        <p:spPr bwMode="auto">
          <a:xfrm>
            <a:off x="10766088" y="6032500"/>
            <a:ext cx="1437413" cy="825500"/>
          </a:xfrm>
          <a:prstGeom prst="rect">
            <a:avLst/>
          </a:prstGeom>
          <a:noFill/>
          <a:ln>
            <a:noFill/>
          </a:ln>
        </p:spPr>
      </p:pic>
      <p:pic>
        <p:nvPicPr>
          <p:cNvPr id="8" name="Google Shape;112;p2">
            <a:extLst>
              <a:ext uri="{FF2B5EF4-FFF2-40B4-BE49-F238E27FC236}">
                <a16:creationId xmlns:a16="http://schemas.microsoft.com/office/drawing/2014/main" id="{C6BEEE07-A05D-4AAD-8C76-39A969C190C0}"/>
              </a:ext>
            </a:extLst>
          </p:cNvPr>
          <p:cNvPicPr preferRelativeResize="0"/>
          <p:nvPr/>
        </p:nvPicPr>
        <p:blipFill rotWithShape="1">
          <a:blip r:embed="rId7">
            <a:alphaModFix/>
          </a:blip>
          <a:srcRect/>
          <a:stretch/>
        </p:blipFill>
        <p:spPr>
          <a:xfrm>
            <a:off x="7335135" y="695773"/>
            <a:ext cx="4480627" cy="5999323"/>
          </a:xfrm>
          <a:prstGeom prst="rect">
            <a:avLst/>
          </a:prstGeom>
          <a:noFill/>
          <a:ln>
            <a:noFill/>
          </a:ln>
        </p:spPr>
      </p:pic>
    </p:spTree>
    <p:extLst>
      <p:ext uri="{BB962C8B-B14F-4D97-AF65-F5344CB8AC3E}">
        <p14:creationId xmlns:p14="http://schemas.microsoft.com/office/powerpoint/2010/main" val="2194547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4"/>
          <p:cNvSpPr/>
          <p:nvPr/>
        </p:nvSpPr>
        <p:spPr>
          <a:xfrm>
            <a:off x="7818120" y="0"/>
            <a:ext cx="4373880" cy="6768860"/>
          </a:xfrm>
          <a:prstGeom prst="rect">
            <a:avLst/>
          </a:prstGeom>
          <a:solidFill>
            <a:srgbClr val="FEC5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pitchFamily="2" charset="0"/>
              <a:sym typeface="Arial"/>
            </a:endParaRPr>
          </a:p>
        </p:txBody>
      </p:sp>
      <p:pic>
        <p:nvPicPr>
          <p:cNvPr id="133" name="Google Shape;133;p4"/>
          <p:cNvPicPr preferRelativeResize="0"/>
          <p:nvPr/>
        </p:nvPicPr>
        <p:blipFill rotWithShape="1">
          <a:blip r:embed="rId3">
            <a:alphaModFix/>
          </a:blip>
          <a:srcRect/>
          <a:stretch/>
        </p:blipFill>
        <p:spPr>
          <a:xfrm>
            <a:off x="-850782" y="-2061437"/>
            <a:ext cx="1139825" cy="895577"/>
          </a:xfrm>
          <a:prstGeom prst="rect">
            <a:avLst/>
          </a:prstGeom>
          <a:noFill/>
          <a:ln>
            <a:noFill/>
          </a:ln>
        </p:spPr>
      </p:pic>
      <p:sp>
        <p:nvSpPr>
          <p:cNvPr id="134" name="Google Shape;134;p4"/>
          <p:cNvSpPr/>
          <p:nvPr/>
        </p:nvSpPr>
        <p:spPr>
          <a:xfrm>
            <a:off x="1653059" y="1149322"/>
            <a:ext cx="4586376" cy="460521"/>
          </a:xfrm>
          <a:prstGeom prst="rect">
            <a:avLst/>
          </a:prstGeom>
          <a:noFill/>
          <a:ln>
            <a:noFill/>
          </a:ln>
        </p:spPr>
        <p:txBody>
          <a:bodyPr spcFirstLastPara="1" wrap="square" lIns="91425" tIns="45700" rIns="91425" bIns="45700" anchor="ctr" anchorCtr="0">
            <a:noAutofit/>
          </a:bodyPr>
          <a:lstStyle/>
          <a:p>
            <a:pPr>
              <a:buClr>
                <a:srgbClr val="3F3F3F"/>
              </a:buClr>
              <a:buSzPts val="4000"/>
            </a:pPr>
            <a:r>
              <a:rPr lang="es-ES" sz="3200" b="1" dirty="0">
                <a:solidFill>
                  <a:srgbClr val="4E2009"/>
                </a:solidFill>
                <a:latin typeface="Nunito" pitchFamily="2" charset="0"/>
                <a:sym typeface="Nunito Sans"/>
              </a:rPr>
              <a:t>RESUMEN EJECUTIVO</a:t>
            </a:r>
            <a:endParaRPr sz="3200" b="1" dirty="0">
              <a:solidFill>
                <a:srgbClr val="4E2009"/>
              </a:solidFill>
              <a:latin typeface="Nunito" pitchFamily="2" charset="0"/>
              <a:sym typeface="Nunito Sans"/>
            </a:endParaRPr>
          </a:p>
        </p:txBody>
      </p:sp>
      <p:sp>
        <p:nvSpPr>
          <p:cNvPr id="2" name="TextBox 1">
            <a:extLst>
              <a:ext uri="{FF2B5EF4-FFF2-40B4-BE49-F238E27FC236}">
                <a16:creationId xmlns:a16="http://schemas.microsoft.com/office/drawing/2014/main" id="{58FE433A-78F0-BFC9-5F5D-4CE0BC109894}"/>
              </a:ext>
            </a:extLst>
          </p:cNvPr>
          <p:cNvSpPr txBox="1"/>
          <p:nvPr/>
        </p:nvSpPr>
        <p:spPr>
          <a:xfrm>
            <a:off x="527733" y="1827365"/>
            <a:ext cx="6584831" cy="4779473"/>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algn="just">
              <a:defRPr b="1">
                <a:solidFill>
                  <a:srgbClr val="3F3F3F"/>
                </a:solidFill>
                <a:latin typeface="Nunito"/>
              </a:defRPr>
            </a:lvl1pPr>
          </a:lstStyle>
          <a:p>
            <a:r>
              <a:rPr lang="en-GB" dirty="0" err="1">
                <a:latin typeface="Nunito" pitchFamily="2" charset="0"/>
              </a:rPr>
              <a:t>Descripción</a:t>
            </a:r>
            <a:r>
              <a:rPr lang="en-GB" dirty="0">
                <a:latin typeface="Nunito" pitchFamily="2" charset="0"/>
              </a:rPr>
              <a:t>: </a:t>
            </a:r>
          </a:p>
          <a:p>
            <a:pPr algn="just">
              <a:lnSpc>
                <a:spcPct val="107000"/>
              </a:lnSpc>
              <a:spcAft>
                <a:spcPts val="800"/>
              </a:spcAft>
            </a:pPr>
            <a:r>
              <a:rPr lang="es-ES" b="0" dirty="0">
                <a:latin typeface="Nunito" pitchFamily="2" charset="0"/>
              </a:rPr>
              <a:t>Formulación, estructuración y diseño del proyecto energético para la figura de asociatividad comunitaria “Consejo Comunitario Renacer Negro” en la comunidad de Santa María, en el municipio de Timbiquí, Cauca. Se configura una solución centralizada a través de un Sistema Solar Fotovoltaico de 1041.6 </a:t>
            </a:r>
            <a:r>
              <a:rPr lang="es-ES" b="0" dirty="0" err="1">
                <a:latin typeface="Nunito" pitchFamily="2" charset="0"/>
              </a:rPr>
              <a:t>kWp</a:t>
            </a:r>
            <a:r>
              <a:rPr lang="es-ES" b="0" dirty="0">
                <a:latin typeface="Nunito" pitchFamily="2" charset="0"/>
              </a:rPr>
              <a:t>.</a:t>
            </a:r>
            <a:endParaRPr lang="es-MX" b="0" dirty="0">
              <a:latin typeface="Nunito" pitchFamily="2" charset="0"/>
            </a:endParaRPr>
          </a:p>
          <a:p>
            <a:endParaRPr lang="en-GB" dirty="0">
              <a:latin typeface="Nunito" pitchFamily="2" charset="0"/>
            </a:endParaRPr>
          </a:p>
          <a:p>
            <a:r>
              <a:rPr lang="en-GB" dirty="0" err="1">
                <a:latin typeface="Nunito" pitchFamily="2" charset="0"/>
              </a:rPr>
              <a:t>Objetivo</a:t>
            </a:r>
            <a:r>
              <a:rPr lang="en-GB" dirty="0">
                <a:latin typeface="Nunito" pitchFamily="2" charset="0"/>
              </a:rPr>
              <a:t> principal: </a:t>
            </a:r>
          </a:p>
          <a:p>
            <a:r>
              <a:rPr lang="es-ES" b="0" dirty="0">
                <a:latin typeface="Nunito" pitchFamily="2" charset="0"/>
              </a:rPr>
              <a:t>Proveer acceso a energía limpia y confiable a la comunidad Santa María, en el municipio de Timbiquí, Cauca, fortaleciendo su sostenibilidad económica y social.</a:t>
            </a:r>
          </a:p>
          <a:p>
            <a:endParaRPr lang="en-GB" dirty="0">
              <a:latin typeface="Nunito" pitchFamily="2" charset="0"/>
            </a:endParaRPr>
          </a:p>
          <a:p>
            <a:r>
              <a:rPr lang="en-GB" dirty="0" err="1">
                <a:latin typeface="Nunito" pitchFamily="2" charset="0"/>
              </a:rPr>
              <a:t>Ubicación</a:t>
            </a:r>
            <a:r>
              <a:rPr lang="en-GB" dirty="0">
                <a:latin typeface="Nunito" pitchFamily="2" charset="0"/>
              </a:rPr>
              <a:t> y </a:t>
            </a:r>
            <a:r>
              <a:rPr lang="en-GB" dirty="0" err="1">
                <a:latin typeface="Nunito" pitchFamily="2" charset="0"/>
              </a:rPr>
              <a:t>beneficiarios</a:t>
            </a:r>
            <a:r>
              <a:rPr lang="en-GB" dirty="0">
                <a:latin typeface="Nunito" pitchFamily="2" charset="0"/>
              </a:rPr>
              <a:t>: </a:t>
            </a:r>
          </a:p>
          <a:p>
            <a:r>
              <a:rPr lang="es-ES" b="0" dirty="0">
                <a:latin typeface="Nunito" pitchFamily="2" charset="0"/>
              </a:rPr>
              <a:t>418 viviendas beneficiadas en la comunidad Santa María, en el municipio de Timbiquí, Cauca.</a:t>
            </a:r>
          </a:p>
          <a:p>
            <a:endParaRPr lang="en-GB" dirty="0">
              <a:latin typeface="Nunito" pitchFamily="2" charset="0"/>
            </a:endParaRPr>
          </a:p>
          <a:p>
            <a:r>
              <a:rPr lang="en-GB" dirty="0" err="1">
                <a:latin typeface="Nunito" pitchFamily="2" charset="0"/>
              </a:rPr>
              <a:t>Principales</a:t>
            </a:r>
            <a:r>
              <a:rPr lang="en-GB" dirty="0">
                <a:latin typeface="Nunito" pitchFamily="2" charset="0"/>
              </a:rPr>
              <a:t> </a:t>
            </a:r>
            <a:r>
              <a:rPr lang="en-GB" dirty="0" err="1">
                <a:latin typeface="Nunito" pitchFamily="2" charset="0"/>
              </a:rPr>
              <a:t>resultados</a:t>
            </a:r>
            <a:r>
              <a:rPr lang="en-GB" dirty="0">
                <a:latin typeface="Nunito" pitchFamily="2" charset="0"/>
              </a:rPr>
              <a:t> esperados:</a:t>
            </a:r>
          </a:p>
          <a:p>
            <a:pPr marL="285750" lvl="1" indent="-285750">
              <a:buFont typeface="Wingdings" panose="05000000000000000000" pitchFamily="2" charset="2"/>
              <a:buChar char="ü"/>
            </a:pPr>
            <a:r>
              <a:rPr lang="es-CO" dirty="0">
                <a:solidFill>
                  <a:srgbClr val="3F3F3F"/>
                </a:solidFill>
                <a:latin typeface="Nunito" pitchFamily="2" charset="0"/>
              </a:rPr>
              <a:t>Acceso a electricidad para hogares y actividades productivas. </a:t>
            </a:r>
            <a:endParaRPr lang="en-GB" dirty="0">
              <a:solidFill>
                <a:srgbClr val="3F3F3F"/>
              </a:solidFill>
              <a:latin typeface="Nunito" pitchFamily="2" charset="0"/>
            </a:endParaRPr>
          </a:p>
          <a:p>
            <a:pPr marL="285750" lvl="1" indent="-285750">
              <a:buFont typeface="Wingdings" panose="05000000000000000000" pitchFamily="2" charset="2"/>
              <a:buChar char="ü"/>
            </a:pPr>
            <a:r>
              <a:rPr lang="es-CO" dirty="0">
                <a:solidFill>
                  <a:srgbClr val="3F3F3F"/>
                </a:solidFill>
                <a:latin typeface="Nunito" pitchFamily="2" charset="0"/>
              </a:rPr>
              <a:t>Reducción de dependencia de fuentes fósiles. </a:t>
            </a:r>
            <a:endParaRPr lang="en-GB" dirty="0">
              <a:solidFill>
                <a:srgbClr val="3F3F3F"/>
              </a:solidFill>
              <a:latin typeface="Nunito" pitchFamily="2" charset="0"/>
            </a:endParaRPr>
          </a:p>
          <a:p>
            <a:pPr marL="285750" lvl="1" indent="-285750">
              <a:buFont typeface="Wingdings" panose="05000000000000000000" pitchFamily="2" charset="2"/>
              <a:buChar char="ü"/>
            </a:pPr>
            <a:r>
              <a:rPr lang="es-CO" dirty="0">
                <a:solidFill>
                  <a:srgbClr val="3F3F3F"/>
                </a:solidFill>
                <a:latin typeface="Nunito" pitchFamily="2" charset="0"/>
              </a:rPr>
              <a:t>Fortalecimiento de capacidades técnicas y económicas de la “</a:t>
            </a:r>
            <a:r>
              <a:rPr lang="es-CO" b="1" dirty="0">
                <a:solidFill>
                  <a:srgbClr val="4E2009"/>
                </a:solidFill>
                <a:latin typeface="Nunito" pitchFamily="2" charset="0"/>
              </a:rPr>
              <a:t>Empresa </a:t>
            </a:r>
            <a:r>
              <a:rPr lang="es-ES" b="1" dirty="0">
                <a:solidFill>
                  <a:srgbClr val="4E2009"/>
                </a:solidFill>
                <a:latin typeface="Nunito" pitchFamily="2" charset="0"/>
              </a:rPr>
              <a:t>Comunitaria de Servicios Públicos de Timbiquí”</a:t>
            </a:r>
            <a:r>
              <a:rPr lang="es-ES" b="1" dirty="0">
                <a:latin typeface="Nunito" pitchFamily="2" charset="0"/>
              </a:rPr>
              <a:t>.</a:t>
            </a:r>
            <a:endParaRPr lang="en-GB" b="1" dirty="0">
              <a:solidFill>
                <a:srgbClr val="3F3F3F"/>
              </a:solidFill>
              <a:latin typeface="Nunito" pitchFamily="2" charset="0"/>
            </a:endParaRPr>
          </a:p>
          <a:p>
            <a:pPr lvl="1"/>
            <a:endParaRPr lang="en-GB" dirty="0">
              <a:latin typeface="Nunito" pitchFamily="2" charset="0"/>
            </a:endParaRPr>
          </a:p>
        </p:txBody>
      </p:sp>
      <p:pic>
        <p:nvPicPr>
          <p:cNvPr id="5" name="Imagen 1" descr="Logotipo&#10;&#10;Descripción generada automáticamente">
            <a:extLst>
              <a:ext uri="{FF2B5EF4-FFF2-40B4-BE49-F238E27FC236}">
                <a16:creationId xmlns:a16="http://schemas.microsoft.com/office/drawing/2014/main" id="{82924C95-CF55-CC60-1CEF-8A5FB31B8CF7}"/>
              </a:ext>
            </a:extLst>
          </p:cNvPr>
          <p:cNvPicPr>
            <a:picLocks noChangeAspect="1"/>
          </p:cNvPicPr>
          <p:nvPr/>
        </p:nvPicPr>
        <p:blipFill>
          <a:blip r:embed="rId4">
            <a:extLst>
              <a:ext uri="{28A0092B-C50C-407E-A947-70E740481C1C}">
                <a14:useLocalDpi xmlns:a14="http://schemas.microsoft.com/office/drawing/2010/main" val="0"/>
              </a:ext>
            </a:extLst>
          </a:blip>
          <a:srcRect l="45211"/>
          <a:stretch/>
        </p:blipFill>
        <p:spPr bwMode="auto">
          <a:xfrm>
            <a:off x="10766088" y="6264516"/>
            <a:ext cx="1437413" cy="825500"/>
          </a:xfrm>
          <a:prstGeom prst="rect">
            <a:avLst/>
          </a:prstGeom>
          <a:noFill/>
          <a:ln>
            <a:noFill/>
          </a:ln>
        </p:spPr>
      </p:pic>
      <p:pic>
        <p:nvPicPr>
          <p:cNvPr id="7" name="Imagen 6">
            <a:extLst>
              <a:ext uri="{FF2B5EF4-FFF2-40B4-BE49-F238E27FC236}">
                <a16:creationId xmlns:a16="http://schemas.microsoft.com/office/drawing/2014/main" id="{9B75F54E-C0CE-4A20-9686-F2447B744AB3}"/>
              </a:ext>
            </a:extLst>
          </p:cNvPr>
          <p:cNvPicPr>
            <a:picLocks noChangeAspect="1"/>
          </p:cNvPicPr>
          <p:nvPr/>
        </p:nvPicPr>
        <p:blipFill>
          <a:blip r:embed="rId5"/>
          <a:stretch>
            <a:fillRect/>
          </a:stretch>
        </p:blipFill>
        <p:spPr>
          <a:xfrm>
            <a:off x="7818120" y="565386"/>
            <a:ext cx="4391075" cy="2767915"/>
          </a:xfrm>
          <a:prstGeom prst="rect">
            <a:avLst/>
          </a:prstGeom>
        </p:spPr>
      </p:pic>
      <p:sp>
        <p:nvSpPr>
          <p:cNvPr id="15" name="Google Shape;134;p4">
            <a:extLst>
              <a:ext uri="{FF2B5EF4-FFF2-40B4-BE49-F238E27FC236}">
                <a16:creationId xmlns:a16="http://schemas.microsoft.com/office/drawing/2014/main" id="{CD7751A3-AE2F-4CBE-BD45-4DA74B9FA56A}"/>
              </a:ext>
            </a:extLst>
          </p:cNvPr>
          <p:cNvSpPr/>
          <p:nvPr/>
        </p:nvSpPr>
        <p:spPr>
          <a:xfrm>
            <a:off x="8518321" y="92377"/>
            <a:ext cx="3273345" cy="460521"/>
          </a:xfrm>
          <a:prstGeom prst="rect">
            <a:avLst/>
          </a:prstGeom>
          <a:noFill/>
          <a:ln>
            <a:noFill/>
          </a:ln>
        </p:spPr>
        <p:txBody>
          <a:bodyPr spcFirstLastPara="1" wrap="square" lIns="91425" tIns="45700" rIns="91425" bIns="45700" anchor="ctr" anchorCtr="0">
            <a:noAutofit/>
          </a:bodyPr>
          <a:lstStyle/>
          <a:p>
            <a:pPr>
              <a:buClr>
                <a:srgbClr val="3F3F3F"/>
              </a:buClr>
              <a:buSzPts val="4000"/>
            </a:pPr>
            <a:r>
              <a:rPr lang="es-ES" sz="3200" b="1" dirty="0">
                <a:solidFill>
                  <a:srgbClr val="4E2009"/>
                </a:solidFill>
                <a:latin typeface="Nunito" pitchFamily="2" charset="0"/>
                <a:sym typeface="Nunito Sans"/>
              </a:rPr>
              <a:t>LOCALIZACIÓN</a:t>
            </a:r>
            <a:endParaRPr sz="3200" b="1" dirty="0">
              <a:solidFill>
                <a:srgbClr val="4E2009"/>
              </a:solidFill>
              <a:latin typeface="Nunito" pitchFamily="2" charset="0"/>
              <a:sym typeface="Nunito Sans"/>
            </a:endParaRPr>
          </a:p>
        </p:txBody>
      </p:sp>
      <p:pic>
        <p:nvPicPr>
          <p:cNvPr id="9" name="Imagen 8">
            <a:extLst>
              <a:ext uri="{FF2B5EF4-FFF2-40B4-BE49-F238E27FC236}">
                <a16:creationId xmlns:a16="http://schemas.microsoft.com/office/drawing/2014/main" id="{F5D6F4B3-807B-4740-A6F7-5535BBDF3D8F}"/>
              </a:ext>
            </a:extLst>
          </p:cNvPr>
          <p:cNvPicPr>
            <a:picLocks noChangeAspect="1"/>
          </p:cNvPicPr>
          <p:nvPr/>
        </p:nvPicPr>
        <p:blipFill>
          <a:blip r:embed="rId6"/>
          <a:stretch>
            <a:fillRect/>
          </a:stretch>
        </p:blipFill>
        <p:spPr>
          <a:xfrm>
            <a:off x="7809522" y="3524701"/>
            <a:ext cx="4391075" cy="273981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cxnSp>
        <p:nvCxnSpPr>
          <p:cNvPr id="2" name="Google Shape;162;p6">
            <a:extLst>
              <a:ext uri="{FF2B5EF4-FFF2-40B4-BE49-F238E27FC236}">
                <a16:creationId xmlns:a16="http://schemas.microsoft.com/office/drawing/2014/main" id="{A852B1AB-3190-2874-A0E5-DF9D487C120C}"/>
              </a:ext>
            </a:extLst>
          </p:cNvPr>
          <p:cNvCxnSpPr/>
          <p:nvPr/>
        </p:nvCxnSpPr>
        <p:spPr>
          <a:xfrm rot="10800000">
            <a:off x="515815" y="3429000"/>
            <a:ext cx="11160369" cy="0"/>
          </a:xfrm>
          <a:prstGeom prst="straightConnector1">
            <a:avLst/>
          </a:prstGeom>
          <a:noFill/>
          <a:ln w="19050" cap="flat" cmpd="sng">
            <a:solidFill>
              <a:schemeClr val="lt1"/>
            </a:solidFill>
            <a:prstDash val="solid"/>
            <a:miter lim="800000"/>
            <a:headEnd type="none" w="sm" len="sm"/>
            <a:tailEnd type="none" w="sm" len="sm"/>
          </a:ln>
        </p:spPr>
      </p:cxnSp>
      <p:sp>
        <p:nvSpPr>
          <p:cNvPr id="3" name="Google Shape;164;p6">
            <a:extLst>
              <a:ext uri="{FF2B5EF4-FFF2-40B4-BE49-F238E27FC236}">
                <a16:creationId xmlns:a16="http://schemas.microsoft.com/office/drawing/2014/main" id="{E4FE2A23-695F-7F74-B2A7-D7A7367DAB5F}"/>
              </a:ext>
            </a:extLst>
          </p:cNvPr>
          <p:cNvSpPr txBox="1"/>
          <p:nvPr/>
        </p:nvSpPr>
        <p:spPr>
          <a:xfrm>
            <a:off x="2018907" y="1731323"/>
            <a:ext cx="3698429" cy="1384954"/>
          </a:xfrm>
          <a:prstGeom prst="rect">
            <a:avLst/>
          </a:prstGeom>
          <a:noFill/>
          <a:ln>
            <a:noFill/>
          </a:ln>
        </p:spPr>
        <p:txBody>
          <a:bodyPr spcFirstLastPara="1" wrap="square" lIns="91425" tIns="45700" rIns="91425" bIns="45700" anchor="t" anchorCtr="0">
            <a:spAutoFit/>
          </a:bodyPr>
          <a:lstStyle/>
          <a:p>
            <a:pPr algn="just"/>
            <a:r>
              <a:rPr lang="es-CO" b="1" dirty="0">
                <a:solidFill>
                  <a:srgbClr val="4E2009"/>
                </a:solidFill>
                <a:latin typeface="Nunito" pitchFamily="2" charset="0"/>
              </a:rPr>
              <a:t>Necesidades energéticas: </a:t>
            </a:r>
          </a:p>
          <a:p>
            <a:pPr algn="just"/>
            <a:endParaRPr lang="es-CO" b="1" dirty="0">
              <a:solidFill>
                <a:srgbClr val="4E2009"/>
              </a:solidFill>
              <a:latin typeface="Nunito" pitchFamily="2" charset="0"/>
            </a:endParaRPr>
          </a:p>
          <a:p>
            <a:pPr algn="just"/>
            <a:r>
              <a:rPr lang="es-CO" dirty="0">
                <a:solidFill>
                  <a:srgbClr val="4E2009"/>
                </a:solidFill>
                <a:latin typeface="Nunito" pitchFamily="2" charset="0"/>
              </a:rPr>
              <a:t>La comunidad no cuenta con acceso a la red eléctrica interconectada, y las opciones actuales de energía son ineficientes y costosas.</a:t>
            </a:r>
          </a:p>
        </p:txBody>
      </p:sp>
      <p:sp>
        <p:nvSpPr>
          <p:cNvPr id="4" name="Google Shape;165;p6">
            <a:extLst>
              <a:ext uri="{FF2B5EF4-FFF2-40B4-BE49-F238E27FC236}">
                <a16:creationId xmlns:a16="http://schemas.microsoft.com/office/drawing/2014/main" id="{51EC4B9D-CB67-99EE-729F-F101ABE3601E}"/>
              </a:ext>
            </a:extLst>
          </p:cNvPr>
          <p:cNvSpPr txBox="1"/>
          <p:nvPr/>
        </p:nvSpPr>
        <p:spPr>
          <a:xfrm>
            <a:off x="7779749" y="1771613"/>
            <a:ext cx="3698429" cy="1169511"/>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RPr/>
            </a:defPPr>
            <a:lvl1pPr>
              <a:defRPr b="1">
                <a:solidFill>
                  <a:srgbClr val="3F3F3F"/>
                </a:solidFill>
                <a:latin typeface="Nunito"/>
              </a:defRPr>
            </a:lvl1pPr>
            <a:lvl2pPr>
              <a:defRPr/>
            </a:lvl2pPr>
          </a:lstStyle>
          <a:p>
            <a:pPr algn="just"/>
            <a:r>
              <a:rPr lang="es-CO" dirty="0">
                <a:solidFill>
                  <a:srgbClr val="4E2009"/>
                </a:solidFill>
                <a:latin typeface="Nunito" pitchFamily="2" charset="0"/>
              </a:rPr>
              <a:t>Problemática actual:</a:t>
            </a:r>
          </a:p>
          <a:p>
            <a:pPr algn="just"/>
            <a:endParaRPr lang="es-CO" dirty="0">
              <a:solidFill>
                <a:srgbClr val="4E2009"/>
              </a:solidFill>
              <a:latin typeface="Nunito" pitchFamily="2" charset="0"/>
            </a:endParaRPr>
          </a:p>
          <a:p>
            <a:pPr algn="just"/>
            <a:r>
              <a:rPr lang="es-CO" b="0" dirty="0">
                <a:solidFill>
                  <a:srgbClr val="4E2009"/>
                </a:solidFill>
                <a:latin typeface="Nunito" pitchFamily="2" charset="0"/>
              </a:rPr>
              <a:t>Aislamiento energético, dependencia de combustibles fósiles, limitaciones en actividades productivas y educativas.</a:t>
            </a:r>
          </a:p>
        </p:txBody>
      </p:sp>
      <p:sp>
        <p:nvSpPr>
          <p:cNvPr id="5" name="Google Shape;166;p6">
            <a:extLst>
              <a:ext uri="{FF2B5EF4-FFF2-40B4-BE49-F238E27FC236}">
                <a16:creationId xmlns:a16="http://schemas.microsoft.com/office/drawing/2014/main" id="{0549172F-87DF-F6EB-AE4A-667B9BF1AA24}"/>
              </a:ext>
            </a:extLst>
          </p:cNvPr>
          <p:cNvSpPr txBox="1"/>
          <p:nvPr/>
        </p:nvSpPr>
        <p:spPr>
          <a:xfrm>
            <a:off x="7879079" y="4064736"/>
            <a:ext cx="3698429" cy="1815841"/>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RPr/>
            </a:defPPr>
            <a:lvl1pPr>
              <a:defRPr b="1">
                <a:solidFill>
                  <a:srgbClr val="3F3F3F"/>
                </a:solidFill>
                <a:latin typeface="Nunito"/>
              </a:defRPr>
            </a:lvl1pPr>
            <a:lvl2pPr>
              <a:defRPr/>
            </a:lvl2pPr>
          </a:lstStyle>
          <a:p>
            <a:pPr algn="just"/>
            <a:r>
              <a:rPr lang="es-CO" dirty="0">
                <a:solidFill>
                  <a:srgbClr val="4E2009"/>
                </a:solidFill>
                <a:latin typeface="Nunito" pitchFamily="2" charset="0"/>
              </a:rPr>
              <a:t>Datos clave sobre la comunidad: </a:t>
            </a:r>
          </a:p>
          <a:p>
            <a:pPr algn="just"/>
            <a:endParaRPr lang="en-GB" dirty="0">
              <a:solidFill>
                <a:srgbClr val="4E2009"/>
              </a:solidFill>
              <a:latin typeface="Nunito" pitchFamily="2" charset="0"/>
            </a:endParaRPr>
          </a:p>
          <a:p>
            <a:pPr marL="285750" lvl="1" indent="-285750" algn="just">
              <a:buFont typeface="Wingdings" panose="05000000000000000000" pitchFamily="2" charset="2"/>
              <a:buChar char="Ø"/>
            </a:pPr>
            <a:r>
              <a:rPr lang="en-GB" dirty="0">
                <a:solidFill>
                  <a:srgbClr val="4E2009"/>
                </a:solidFill>
                <a:latin typeface="Nunito" pitchFamily="2" charset="0"/>
              </a:rPr>
              <a:t>418 </a:t>
            </a:r>
            <a:r>
              <a:rPr lang="es-CO" dirty="0">
                <a:solidFill>
                  <a:srgbClr val="4E2009"/>
                </a:solidFill>
                <a:latin typeface="Nunito" pitchFamily="2" charset="0"/>
              </a:rPr>
              <a:t>viviendas</a:t>
            </a:r>
            <a:r>
              <a:rPr lang="en-GB" dirty="0">
                <a:solidFill>
                  <a:srgbClr val="4E2009"/>
                </a:solidFill>
                <a:latin typeface="Nunito" pitchFamily="2" charset="0"/>
              </a:rPr>
              <a:t>.</a:t>
            </a:r>
          </a:p>
          <a:p>
            <a:pPr lvl="1" algn="just"/>
            <a:endParaRPr lang="en-GB" dirty="0">
              <a:solidFill>
                <a:srgbClr val="4E2009"/>
              </a:solidFill>
              <a:latin typeface="Nunito" pitchFamily="2" charset="0"/>
            </a:endParaRPr>
          </a:p>
          <a:p>
            <a:pPr marL="285750" lvl="1" indent="-285750" algn="just">
              <a:buFont typeface="Wingdings" panose="05000000000000000000" pitchFamily="2" charset="2"/>
              <a:buChar char="Ø"/>
            </a:pPr>
            <a:r>
              <a:rPr lang="es-CO" dirty="0">
                <a:solidFill>
                  <a:srgbClr val="4E2009"/>
                </a:solidFill>
                <a:latin typeface="Nunito" pitchFamily="2" charset="0"/>
              </a:rPr>
              <a:t>Ubicadas en zona rural de difícil acceso.</a:t>
            </a:r>
          </a:p>
          <a:p>
            <a:pPr marL="285750" lvl="1" indent="-285750" algn="just">
              <a:buFont typeface="Wingdings" panose="05000000000000000000" pitchFamily="2" charset="2"/>
              <a:buChar char="Ø"/>
            </a:pPr>
            <a:endParaRPr lang="es-CO" dirty="0">
              <a:solidFill>
                <a:srgbClr val="4E2009"/>
              </a:solidFill>
              <a:latin typeface="Nunito" pitchFamily="2" charset="0"/>
            </a:endParaRPr>
          </a:p>
          <a:p>
            <a:pPr marL="285750" lvl="1" indent="-285750" algn="just">
              <a:buFont typeface="Wingdings" panose="05000000000000000000" pitchFamily="2" charset="2"/>
              <a:buChar char="Ø"/>
            </a:pPr>
            <a:r>
              <a:rPr lang="es-CO" dirty="0">
                <a:solidFill>
                  <a:srgbClr val="4E2009"/>
                </a:solidFill>
                <a:latin typeface="Nunito" pitchFamily="2" charset="0"/>
              </a:rPr>
              <a:t>Comunidad</a:t>
            </a:r>
            <a:r>
              <a:rPr lang="en-GB" dirty="0">
                <a:solidFill>
                  <a:srgbClr val="4E2009"/>
                </a:solidFill>
                <a:latin typeface="Nunito" pitchFamily="2" charset="0"/>
              </a:rPr>
              <a:t> </a:t>
            </a:r>
            <a:r>
              <a:rPr lang="es-CO" dirty="0">
                <a:solidFill>
                  <a:srgbClr val="4E2009"/>
                </a:solidFill>
                <a:latin typeface="Nunito" pitchFamily="2" charset="0"/>
              </a:rPr>
              <a:t>organizada</a:t>
            </a:r>
            <a:r>
              <a:rPr lang="en-GB" dirty="0">
                <a:solidFill>
                  <a:srgbClr val="4E2009"/>
                </a:solidFill>
                <a:latin typeface="Nunito" pitchFamily="2" charset="0"/>
              </a:rPr>
              <a:t> bajo </a:t>
            </a:r>
            <a:r>
              <a:rPr lang="en-GB" dirty="0" err="1">
                <a:solidFill>
                  <a:srgbClr val="4E2009"/>
                </a:solidFill>
                <a:latin typeface="Nunito" pitchFamily="2" charset="0"/>
              </a:rPr>
              <a:t>el</a:t>
            </a:r>
            <a:r>
              <a:rPr lang="en-GB" dirty="0">
                <a:solidFill>
                  <a:srgbClr val="4E2009"/>
                </a:solidFill>
                <a:latin typeface="Nunito" pitchFamily="2" charset="0"/>
              </a:rPr>
              <a:t> </a:t>
            </a:r>
            <a:r>
              <a:rPr lang="es-ES" b="1" dirty="0">
                <a:solidFill>
                  <a:srgbClr val="4E2009"/>
                </a:solidFill>
                <a:latin typeface="Nunito" pitchFamily="2" charset="0"/>
              </a:rPr>
              <a:t>Consejo Comunitario Renacer Negro</a:t>
            </a:r>
            <a:r>
              <a:rPr lang="en-GB" b="1" dirty="0">
                <a:solidFill>
                  <a:srgbClr val="4E2009"/>
                </a:solidFill>
                <a:latin typeface="Nunito" pitchFamily="2" charset="0"/>
              </a:rPr>
              <a:t>.</a:t>
            </a:r>
          </a:p>
        </p:txBody>
      </p:sp>
      <p:sp>
        <p:nvSpPr>
          <p:cNvPr id="6" name="Google Shape;167;p6">
            <a:extLst>
              <a:ext uri="{FF2B5EF4-FFF2-40B4-BE49-F238E27FC236}">
                <a16:creationId xmlns:a16="http://schemas.microsoft.com/office/drawing/2014/main" id="{77D6216D-BF53-72FA-2074-4550383F9935}"/>
              </a:ext>
            </a:extLst>
          </p:cNvPr>
          <p:cNvSpPr txBox="1"/>
          <p:nvPr/>
        </p:nvSpPr>
        <p:spPr>
          <a:xfrm>
            <a:off x="1858502" y="4097017"/>
            <a:ext cx="3698429" cy="160039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a:defRPr b="1">
                <a:solidFill>
                  <a:srgbClr val="3F3F3F"/>
                </a:solidFill>
                <a:latin typeface="Nunito"/>
              </a:defRPr>
            </a:lvl1pPr>
          </a:lstStyle>
          <a:p>
            <a:pPr algn="just"/>
            <a:r>
              <a:rPr lang="es-CO" dirty="0">
                <a:solidFill>
                  <a:srgbClr val="4E2009"/>
                </a:solidFill>
                <a:latin typeface="Nunito" pitchFamily="2" charset="0"/>
              </a:rPr>
              <a:t>Beneficios</a:t>
            </a:r>
            <a:r>
              <a:rPr lang="en-GB" dirty="0">
                <a:solidFill>
                  <a:srgbClr val="4E2009"/>
                </a:solidFill>
                <a:latin typeface="Nunito" pitchFamily="2" charset="0"/>
              </a:rPr>
              <a:t> esperados: </a:t>
            </a:r>
          </a:p>
          <a:p>
            <a:pPr algn="just"/>
            <a:endParaRPr lang="es-CO" dirty="0">
              <a:solidFill>
                <a:srgbClr val="4E2009"/>
              </a:solidFill>
              <a:latin typeface="Nunito" pitchFamily="2" charset="0"/>
            </a:endParaRPr>
          </a:p>
          <a:p>
            <a:pPr marL="285750" lvl="1" indent="-285750" algn="just">
              <a:buFont typeface="Wingdings" panose="05000000000000000000" pitchFamily="2" charset="2"/>
              <a:buChar char="ü"/>
            </a:pPr>
            <a:r>
              <a:rPr lang="es-CO" dirty="0">
                <a:solidFill>
                  <a:srgbClr val="4E2009"/>
                </a:solidFill>
                <a:latin typeface="Nunito" pitchFamily="2" charset="0"/>
              </a:rPr>
              <a:t>Reducción de costos de energía.</a:t>
            </a:r>
            <a:endParaRPr lang="en-GB" dirty="0">
              <a:solidFill>
                <a:srgbClr val="4E2009"/>
              </a:solidFill>
              <a:latin typeface="Nunito" pitchFamily="2" charset="0"/>
            </a:endParaRPr>
          </a:p>
          <a:p>
            <a:pPr marL="285750" lvl="1" indent="-285750" algn="just">
              <a:buFont typeface="Wingdings" panose="05000000000000000000" pitchFamily="2" charset="2"/>
              <a:buChar char="ü"/>
            </a:pPr>
            <a:r>
              <a:rPr lang="es-CO" dirty="0">
                <a:solidFill>
                  <a:srgbClr val="4E2009"/>
                </a:solidFill>
                <a:latin typeface="Nunito" pitchFamily="2" charset="0"/>
              </a:rPr>
              <a:t>Mayor calidad de vida para los habitantes.</a:t>
            </a:r>
            <a:endParaRPr lang="en-GB" dirty="0">
              <a:solidFill>
                <a:srgbClr val="4E2009"/>
              </a:solidFill>
              <a:latin typeface="Nunito" pitchFamily="2" charset="0"/>
            </a:endParaRPr>
          </a:p>
          <a:p>
            <a:pPr marL="285750" lvl="1" indent="-285750" algn="just">
              <a:buFont typeface="Wingdings" panose="05000000000000000000" pitchFamily="2" charset="2"/>
              <a:buChar char="ü"/>
            </a:pPr>
            <a:r>
              <a:rPr lang="es-CO" dirty="0">
                <a:solidFill>
                  <a:srgbClr val="4E2009"/>
                </a:solidFill>
                <a:latin typeface="Nunito" pitchFamily="2" charset="0"/>
              </a:rPr>
              <a:t>Generación de capacidades técnicas para mantenimiento.</a:t>
            </a:r>
          </a:p>
        </p:txBody>
      </p:sp>
      <p:pic>
        <p:nvPicPr>
          <p:cNvPr id="7" name="Google Shape;168;p6">
            <a:extLst>
              <a:ext uri="{FF2B5EF4-FFF2-40B4-BE49-F238E27FC236}">
                <a16:creationId xmlns:a16="http://schemas.microsoft.com/office/drawing/2014/main" id="{0D05B189-876C-1DDF-CE3E-37F2DC228B9B}"/>
              </a:ext>
            </a:extLst>
          </p:cNvPr>
          <p:cNvPicPr preferRelativeResize="0"/>
          <p:nvPr/>
        </p:nvPicPr>
        <p:blipFill rotWithShape="1">
          <a:blip r:embed="rId3">
            <a:alphaModFix/>
          </a:blip>
          <a:srcRect/>
          <a:stretch/>
        </p:blipFill>
        <p:spPr>
          <a:xfrm>
            <a:off x="6612253" y="1798308"/>
            <a:ext cx="918272" cy="918272"/>
          </a:xfrm>
          <a:prstGeom prst="rect">
            <a:avLst/>
          </a:prstGeom>
          <a:noFill/>
          <a:ln>
            <a:noFill/>
          </a:ln>
        </p:spPr>
      </p:pic>
      <p:pic>
        <p:nvPicPr>
          <p:cNvPr id="9" name="Google Shape;170;p6">
            <a:extLst>
              <a:ext uri="{FF2B5EF4-FFF2-40B4-BE49-F238E27FC236}">
                <a16:creationId xmlns:a16="http://schemas.microsoft.com/office/drawing/2014/main" id="{2D0BE923-39ED-3458-0747-2A7B77A1A6E0}"/>
              </a:ext>
            </a:extLst>
          </p:cNvPr>
          <p:cNvPicPr preferRelativeResize="0"/>
          <p:nvPr/>
        </p:nvPicPr>
        <p:blipFill rotWithShape="1">
          <a:blip r:embed="rId4">
            <a:alphaModFix/>
          </a:blip>
          <a:srcRect/>
          <a:stretch/>
        </p:blipFill>
        <p:spPr>
          <a:xfrm>
            <a:off x="798156" y="1731323"/>
            <a:ext cx="861993" cy="861993"/>
          </a:xfrm>
          <a:prstGeom prst="rect">
            <a:avLst/>
          </a:prstGeom>
          <a:noFill/>
          <a:ln>
            <a:noFill/>
          </a:ln>
        </p:spPr>
      </p:pic>
      <p:sp>
        <p:nvSpPr>
          <p:cNvPr id="10" name="Google Shape;173;p6">
            <a:extLst>
              <a:ext uri="{FF2B5EF4-FFF2-40B4-BE49-F238E27FC236}">
                <a16:creationId xmlns:a16="http://schemas.microsoft.com/office/drawing/2014/main" id="{E9013663-1E36-C824-55AF-D9FD1C80D55D}"/>
              </a:ext>
            </a:extLst>
          </p:cNvPr>
          <p:cNvSpPr/>
          <p:nvPr/>
        </p:nvSpPr>
        <p:spPr>
          <a:xfrm rot="10800000">
            <a:off x="7879079" y="1389563"/>
            <a:ext cx="210650" cy="68654"/>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pitchFamily="2" charset="0"/>
              <a:sym typeface="Arial"/>
            </a:endParaRPr>
          </a:p>
        </p:txBody>
      </p:sp>
      <p:sp>
        <p:nvSpPr>
          <p:cNvPr id="12" name="Google Shape;175;p6">
            <a:extLst>
              <a:ext uri="{FF2B5EF4-FFF2-40B4-BE49-F238E27FC236}">
                <a16:creationId xmlns:a16="http://schemas.microsoft.com/office/drawing/2014/main" id="{9B6312F0-04AE-68A1-B3FB-78F5605E76A6}"/>
              </a:ext>
            </a:extLst>
          </p:cNvPr>
          <p:cNvSpPr/>
          <p:nvPr/>
        </p:nvSpPr>
        <p:spPr>
          <a:xfrm rot="10800000">
            <a:off x="7886925" y="4326401"/>
            <a:ext cx="210650" cy="68654"/>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pitchFamily="2" charset="0"/>
              <a:sym typeface="Arial"/>
            </a:endParaRPr>
          </a:p>
        </p:txBody>
      </p:sp>
      <p:sp>
        <p:nvSpPr>
          <p:cNvPr id="13" name="Google Shape;134;p4">
            <a:extLst>
              <a:ext uri="{FF2B5EF4-FFF2-40B4-BE49-F238E27FC236}">
                <a16:creationId xmlns:a16="http://schemas.microsoft.com/office/drawing/2014/main" id="{98020D06-0930-900A-7460-BBD39D511F1E}"/>
              </a:ext>
            </a:extLst>
          </p:cNvPr>
          <p:cNvSpPr/>
          <p:nvPr/>
        </p:nvSpPr>
        <p:spPr>
          <a:xfrm>
            <a:off x="3244229" y="343854"/>
            <a:ext cx="6008340" cy="46052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3F3F3F"/>
              </a:buClr>
              <a:buSzPts val="4000"/>
              <a:buFont typeface="Nunito Sans"/>
              <a:buNone/>
            </a:pPr>
            <a:r>
              <a:rPr lang="es-ES" sz="3200" b="1" dirty="0">
                <a:solidFill>
                  <a:srgbClr val="4E2009"/>
                </a:solidFill>
                <a:latin typeface="Nunito" pitchFamily="2" charset="0"/>
                <a:sym typeface="Nunito Sans"/>
              </a:rPr>
              <a:t>CONTEXTO Y JUSTIFICACIÓN</a:t>
            </a:r>
            <a:endParaRPr sz="3200" b="1" dirty="0">
              <a:solidFill>
                <a:srgbClr val="4E2009"/>
              </a:solidFill>
              <a:latin typeface="Nunito" pitchFamily="2" charset="0"/>
              <a:sym typeface="Nunito Sans"/>
            </a:endParaRPr>
          </a:p>
        </p:txBody>
      </p:sp>
      <p:cxnSp>
        <p:nvCxnSpPr>
          <p:cNvPr id="15" name="Google Shape;161;p6">
            <a:extLst>
              <a:ext uri="{FF2B5EF4-FFF2-40B4-BE49-F238E27FC236}">
                <a16:creationId xmlns:a16="http://schemas.microsoft.com/office/drawing/2014/main" id="{0B8C048E-81D5-1D73-6B2D-B3D2F38739C2}"/>
              </a:ext>
            </a:extLst>
          </p:cNvPr>
          <p:cNvCxnSpPr/>
          <p:nvPr/>
        </p:nvCxnSpPr>
        <p:spPr>
          <a:xfrm>
            <a:off x="6248400" y="1160585"/>
            <a:ext cx="0" cy="5228492"/>
          </a:xfrm>
          <a:prstGeom prst="straightConnector1">
            <a:avLst/>
          </a:prstGeom>
          <a:ln>
            <a:headEnd type="none" w="sm" len="sm"/>
            <a:tailEnd type="none" w="sm" len="sm"/>
          </a:ln>
        </p:spPr>
        <p:style>
          <a:lnRef idx="1">
            <a:schemeClr val="dk1"/>
          </a:lnRef>
          <a:fillRef idx="0">
            <a:schemeClr val="dk1"/>
          </a:fillRef>
          <a:effectRef idx="0">
            <a:schemeClr val="dk1"/>
          </a:effectRef>
          <a:fontRef idx="minor">
            <a:schemeClr val="tx1"/>
          </a:fontRef>
        </p:style>
      </p:cxnSp>
      <p:cxnSp>
        <p:nvCxnSpPr>
          <p:cNvPr id="16" name="Google Shape;162;p6">
            <a:extLst>
              <a:ext uri="{FF2B5EF4-FFF2-40B4-BE49-F238E27FC236}">
                <a16:creationId xmlns:a16="http://schemas.microsoft.com/office/drawing/2014/main" id="{264E06F0-9E87-3113-718E-F06F57C42D4D}"/>
              </a:ext>
            </a:extLst>
          </p:cNvPr>
          <p:cNvCxnSpPr/>
          <p:nvPr/>
        </p:nvCxnSpPr>
        <p:spPr>
          <a:xfrm rot="10800000">
            <a:off x="668215" y="3581400"/>
            <a:ext cx="11160369" cy="0"/>
          </a:xfrm>
          <a:prstGeom prst="straightConnector1">
            <a:avLst/>
          </a:prstGeom>
          <a:ln>
            <a:headEnd type="none" w="sm" len="sm"/>
            <a:tailEnd type="none" w="sm" len="sm"/>
          </a:ln>
        </p:spPr>
        <p:style>
          <a:lnRef idx="1">
            <a:schemeClr val="dk1"/>
          </a:lnRef>
          <a:fillRef idx="0">
            <a:schemeClr val="dk1"/>
          </a:fillRef>
          <a:effectRef idx="0">
            <a:schemeClr val="dk1"/>
          </a:effectRef>
          <a:fontRef idx="minor">
            <a:schemeClr val="tx1"/>
          </a:fontRef>
        </p:style>
      </p:cxnSp>
      <p:pic>
        <p:nvPicPr>
          <p:cNvPr id="17" name="Google Shape;229;p9">
            <a:extLst>
              <a:ext uri="{FF2B5EF4-FFF2-40B4-BE49-F238E27FC236}">
                <a16:creationId xmlns:a16="http://schemas.microsoft.com/office/drawing/2014/main" id="{7237A00A-ABF8-2883-3005-78F1E38306D0}"/>
              </a:ext>
            </a:extLst>
          </p:cNvPr>
          <p:cNvPicPr preferRelativeResize="0"/>
          <p:nvPr/>
        </p:nvPicPr>
        <p:blipFill rotWithShape="1">
          <a:blip r:embed="rId5">
            <a:alphaModFix/>
          </a:blip>
          <a:srcRect/>
          <a:stretch/>
        </p:blipFill>
        <p:spPr>
          <a:xfrm>
            <a:off x="6612525" y="4534988"/>
            <a:ext cx="918000" cy="918000"/>
          </a:xfrm>
          <a:prstGeom prst="rect">
            <a:avLst/>
          </a:prstGeom>
          <a:noFill/>
          <a:ln>
            <a:noFill/>
          </a:ln>
        </p:spPr>
      </p:pic>
      <p:pic>
        <p:nvPicPr>
          <p:cNvPr id="18" name="Google Shape;247;p9">
            <a:extLst>
              <a:ext uri="{FF2B5EF4-FFF2-40B4-BE49-F238E27FC236}">
                <a16:creationId xmlns:a16="http://schemas.microsoft.com/office/drawing/2014/main" id="{15D1840C-1753-2C0A-2F84-8AF9E35B9FFE}"/>
              </a:ext>
            </a:extLst>
          </p:cNvPr>
          <p:cNvPicPr preferRelativeResize="0"/>
          <p:nvPr/>
        </p:nvPicPr>
        <p:blipFill rotWithShape="1">
          <a:blip r:embed="rId6">
            <a:alphaModFix/>
          </a:blip>
          <a:srcRect/>
          <a:stretch/>
        </p:blipFill>
        <p:spPr>
          <a:xfrm>
            <a:off x="691278" y="4575601"/>
            <a:ext cx="918000" cy="918000"/>
          </a:xfrm>
          <a:prstGeom prst="rect">
            <a:avLst/>
          </a:prstGeom>
          <a:noFill/>
          <a:ln>
            <a:noFill/>
          </a:ln>
        </p:spPr>
      </p:pic>
      <p:pic>
        <p:nvPicPr>
          <p:cNvPr id="20" name="Imagen 1" descr="Logotipo&#10;&#10;Descripción generada automáticamente">
            <a:extLst>
              <a:ext uri="{FF2B5EF4-FFF2-40B4-BE49-F238E27FC236}">
                <a16:creationId xmlns:a16="http://schemas.microsoft.com/office/drawing/2014/main" id="{E446805B-325E-E7C5-58B3-0A2C4DCEC308}"/>
              </a:ext>
            </a:extLst>
          </p:cNvPr>
          <p:cNvPicPr>
            <a:picLocks noChangeAspect="1"/>
          </p:cNvPicPr>
          <p:nvPr/>
        </p:nvPicPr>
        <p:blipFill>
          <a:blip r:embed="rId7">
            <a:extLst>
              <a:ext uri="{28A0092B-C50C-407E-A947-70E740481C1C}">
                <a14:useLocalDpi xmlns:a14="http://schemas.microsoft.com/office/drawing/2010/main" val="0"/>
              </a:ext>
            </a:extLst>
          </a:blip>
          <a:srcRect l="45211"/>
          <a:stretch/>
        </p:blipFill>
        <p:spPr bwMode="auto">
          <a:xfrm>
            <a:off x="10766088" y="6032500"/>
            <a:ext cx="1437413" cy="825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120" name="Google Shape;120;p3"/>
          <p:cNvPicPr preferRelativeResize="0"/>
          <p:nvPr/>
        </p:nvPicPr>
        <p:blipFill rotWithShape="1">
          <a:blip r:embed="rId3">
            <a:alphaModFix/>
          </a:blip>
          <a:srcRect t="8116" b="11367"/>
          <a:stretch/>
        </p:blipFill>
        <p:spPr>
          <a:xfrm>
            <a:off x="-44303" y="0"/>
            <a:ext cx="12280605" cy="6591808"/>
          </a:xfrm>
          <a:prstGeom prst="rect">
            <a:avLst/>
          </a:prstGeom>
          <a:noFill/>
          <a:ln>
            <a:noFill/>
          </a:ln>
        </p:spPr>
      </p:pic>
      <p:sp>
        <p:nvSpPr>
          <p:cNvPr id="121" name="Google Shape;121;p3"/>
          <p:cNvSpPr/>
          <p:nvPr/>
        </p:nvSpPr>
        <p:spPr>
          <a:xfrm>
            <a:off x="-44304" y="-61546"/>
            <a:ext cx="12280605" cy="6653354"/>
          </a:xfrm>
          <a:prstGeom prst="rect">
            <a:avLst/>
          </a:prstGeom>
          <a:gradFill>
            <a:gsLst>
              <a:gs pos="0">
                <a:srgbClr val="0C0C0C">
                  <a:alpha val="23921"/>
                </a:srgbClr>
              </a:gs>
              <a:gs pos="52999">
                <a:srgbClr val="0C0C0C">
                  <a:alpha val="67843"/>
                </a:srgbClr>
              </a:gs>
              <a:gs pos="100000">
                <a:srgbClr val="0C0C0C">
                  <a:alpha val="74509"/>
                </a:srgbClr>
              </a:gs>
            </a:gsLst>
            <a:lin ang="2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pitchFamily="2" charset="0"/>
              <a:sym typeface="Arial"/>
            </a:endParaRPr>
          </a:p>
        </p:txBody>
      </p:sp>
      <p:pic>
        <p:nvPicPr>
          <p:cNvPr id="122" name="Google Shape;122;p3"/>
          <p:cNvPicPr preferRelativeResize="0"/>
          <p:nvPr/>
        </p:nvPicPr>
        <p:blipFill rotWithShape="1">
          <a:blip r:embed="rId4">
            <a:alphaModFix/>
          </a:blip>
          <a:srcRect/>
          <a:stretch/>
        </p:blipFill>
        <p:spPr>
          <a:xfrm>
            <a:off x="315078" y="247423"/>
            <a:ext cx="1139825" cy="895577"/>
          </a:xfrm>
          <a:prstGeom prst="rect">
            <a:avLst/>
          </a:prstGeom>
          <a:noFill/>
          <a:ln>
            <a:noFill/>
          </a:ln>
        </p:spPr>
      </p:pic>
      <p:sp>
        <p:nvSpPr>
          <p:cNvPr id="123" name="Google Shape;123;p3"/>
          <p:cNvSpPr/>
          <p:nvPr/>
        </p:nvSpPr>
        <p:spPr>
          <a:xfrm>
            <a:off x="2461912" y="234690"/>
            <a:ext cx="3767546" cy="46052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4000"/>
              <a:buFont typeface="Nunito Sans"/>
              <a:buNone/>
            </a:pPr>
            <a:r>
              <a:rPr lang="es-ES" sz="3200" b="1" dirty="0">
                <a:solidFill>
                  <a:schemeClr val="bg1"/>
                </a:solidFill>
                <a:latin typeface="Nunito" pitchFamily="2" charset="0"/>
                <a:sym typeface="Nunito Sans"/>
              </a:rPr>
              <a:t>DISEÑO TÉCNICO</a:t>
            </a:r>
            <a:endParaRPr sz="3200" b="1" dirty="0">
              <a:solidFill>
                <a:schemeClr val="bg1"/>
              </a:solidFill>
              <a:latin typeface="Nunito" pitchFamily="2" charset="0"/>
              <a:sym typeface="Nunito Sans"/>
            </a:endParaRPr>
          </a:p>
        </p:txBody>
      </p:sp>
      <p:cxnSp>
        <p:nvCxnSpPr>
          <p:cNvPr id="126" name="Google Shape;126;p3"/>
          <p:cNvCxnSpPr/>
          <p:nvPr/>
        </p:nvCxnSpPr>
        <p:spPr>
          <a:xfrm>
            <a:off x="5423646" y="1742838"/>
            <a:ext cx="0" cy="3513296"/>
          </a:xfrm>
          <a:prstGeom prst="straightConnector1">
            <a:avLst/>
          </a:prstGeom>
          <a:noFill/>
          <a:ln w="19050" cap="flat" cmpd="sng">
            <a:solidFill>
              <a:schemeClr val="lt1"/>
            </a:solidFill>
            <a:prstDash val="solid"/>
            <a:miter lim="800000"/>
            <a:headEnd type="none" w="sm" len="sm"/>
            <a:tailEnd type="none" w="sm" len="sm"/>
          </a:ln>
        </p:spPr>
      </p:cxnSp>
      <p:sp>
        <p:nvSpPr>
          <p:cNvPr id="3" name="TextBox 2">
            <a:extLst>
              <a:ext uri="{FF2B5EF4-FFF2-40B4-BE49-F238E27FC236}">
                <a16:creationId xmlns:a16="http://schemas.microsoft.com/office/drawing/2014/main" id="{DBF44C6D-6BE4-79EF-3A49-1C93E7939399}"/>
              </a:ext>
            </a:extLst>
          </p:cNvPr>
          <p:cNvSpPr txBox="1"/>
          <p:nvPr/>
        </p:nvSpPr>
        <p:spPr>
          <a:xfrm>
            <a:off x="163832" y="1945235"/>
            <a:ext cx="5248313" cy="301617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RPr/>
            </a:defPPr>
            <a:lvl1pPr marL="0" indent="0">
              <a:buNone/>
              <a:defRPr b="1">
                <a:solidFill>
                  <a:schemeClr val="lt1"/>
                </a:solidFill>
                <a:latin typeface="Nunito"/>
                <a:ea typeface="Nunito"/>
                <a:cs typeface="Nunito"/>
              </a:defRPr>
            </a:lvl1pPr>
            <a:lvl2pPr>
              <a:defRPr>
                <a:solidFill>
                  <a:schemeClr val="lt1"/>
                </a:solidFill>
                <a:latin typeface="Nunito"/>
              </a:defRPr>
            </a:lvl2pPr>
          </a:lstStyle>
          <a:p>
            <a:r>
              <a:rPr lang="es-CO" sz="1800" dirty="0">
                <a:latin typeface="Nunito" pitchFamily="2" charset="0"/>
              </a:rPr>
              <a:t>Tecnología seleccionada: </a:t>
            </a:r>
          </a:p>
          <a:p>
            <a:r>
              <a:rPr lang="es-ES" sz="1800" b="0" dirty="0">
                <a:latin typeface="Nunito" pitchFamily="2" charset="0"/>
              </a:rPr>
              <a:t>Solución centralizada a través de un Sistema Solar Fotovoltaico de 1041.6 </a:t>
            </a:r>
            <a:r>
              <a:rPr lang="es-ES" sz="1800" b="0" dirty="0" err="1">
                <a:latin typeface="Nunito" pitchFamily="2" charset="0"/>
              </a:rPr>
              <a:t>kWp</a:t>
            </a:r>
            <a:r>
              <a:rPr lang="es-ES" sz="1800" b="0" dirty="0">
                <a:latin typeface="Nunito" pitchFamily="2" charset="0"/>
              </a:rPr>
              <a:t>.</a:t>
            </a:r>
            <a:endParaRPr lang="es-CO" sz="1800" b="0" dirty="0">
              <a:latin typeface="Nunito" pitchFamily="2" charset="0"/>
            </a:endParaRPr>
          </a:p>
          <a:p>
            <a:endParaRPr lang="en-GB" sz="1800" dirty="0">
              <a:latin typeface="Nunito" pitchFamily="2" charset="0"/>
            </a:endParaRPr>
          </a:p>
          <a:p>
            <a:pPr lvl="1"/>
            <a:endParaRPr lang="en-GB" sz="1800" dirty="0">
              <a:latin typeface="Nunito" pitchFamily="2" charset="0"/>
            </a:endParaRPr>
          </a:p>
          <a:p>
            <a:r>
              <a:rPr lang="es-CO" sz="1800" dirty="0">
                <a:latin typeface="Nunito" pitchFamily="2" charset="0"/>
              </a:rPr>
              <a:t>Justificación de la selección tecnológica: </a:t>
            </a:r>
            <a:endParaRPr lang="en-GB" sz="1800" dirty="0">
              <a:latin typeface="Nunito" pitchFamily="2" charset="0"/>
            </a:endParaRPr>
          </a:p>
          <a:p>
            <a:pPr lvl="1"/>
            <a:r>
              <a:rPr lang="es-CO" sz="1800" dirty="0">
                <a:latin typeface="Nunito" pitchFamily="2" charset="0"/>
              </a:rPr>
              <a:t>Mayor eficiencia y autonomía para la comunidad.</a:t>
            </a:r>
            <a:endParaRPr lang="en-GB" sz="1800" dirty="0">
              <a:latin typeface="Nunito" pitchFamily="2" charset="0"/>
            </a:endParaRPr>
          </a:p>
          <a:p>
            <a:pPr lvl="1"/>
            <a:r>
              <a:rPr lang="es-CO" sz="1800" dirty="0">
                <a:latin typeface="Nunito" pitchFamily="2" charset="0"/>
              </a:rPr>
              <a:t>Facilidad de mantenimiento y escalabilidad.</a:t>
            </a:r>
          </a:p>
          <a:p>
            <a:pPr lvl="1"/>
            <a:r>
              <a:rPr lang="es-CO" sz="1800" dirty="0">
                <a:latin typeface="Nunito" pitchFamily="2" charset="0"/>
              </a:rPr>
              <a:t>Alta dispersión de viviendas</a:t>
            </a:r>
            <a:endParaRPr lang="en-GB" sz="1800" dirty="0">
              <a:latin typeface="Nunito" pitchFamily="2" charset="0"/>
            </a:endParaRPr>
          </a:p>
          <a:p>
            <a:endParaRPr lang="es-CO" dirty="0">
              <a:latin typeface="Nunito" pitchFamily="2" charset="0"/>
            </a:endParaRPr>
          </a:p>
          <a:p>
            <a:endParaRPr lang="en-GB" dirty="0">
              <a:latin typeface="Nunito" pitchFamily="2" charset="0"/>
            </a:endParaRPr>
          </a:p>
        </p:txBody>
      </p:sp>
      <p:pic>
        <p:nvPicPr>
          <p:cNvPr id="7" name="Imagen 1" descr="Logotipo&#10;&#10;Descripción generada automáticamente">
            <a:extLst>
              <a:ext uri="{FF2B5EF4-FFF2-40B4-BE49-F238E27FC236}">
                <a16:creationId xmlns:a16="http://schemas.microsoft.com/office/drawing/2014/main" id="{4CF2813C-9A77-9294-560A-045DD6ECF5FA}"/>
              </a:ext>
            </a:extLst>
          </p:cNvPr>
          <p:cNvPicPr>
            <a:picLocks noChangeAspect="1"/>
          </p:cNvPicPr>
          <p:nvPr/>
        </p:nvPicPr>
        <p:blipFill>
          <a:blip r:embed="rId5">
            <a:extLst>
              <a:ext uri="{28A0092B-C50C-407E-A947-70E740481C1C}">
                <a14:useLocalDpi xmlns:a14="http://schemas.microsoft.com/office/drawing/2010/main" val="0"/>
              </a:ext>
            </a:extLst>
          </a:blip>
          <a:srcRect l="45211"/>
          <a:stretch/>
        </p:blipFill>
        <p:spPr bwMode="auto">
          <a:xfrm>
            <a:off x="10766088" y="6032500"/>
            <a:ext cx="1437413" cy="825500"/>
          </a:xfrm>
          <a:prstGeom prst="rect">
            <a:avLst/>
          </a:prstGeom>
          <a:noFill/>
          <a:ln>
            <a:noFill/>
          </a:ln>
        </p:spPr>
      </p:pic>
      <p:graphicFrame>
        <p:nvGraphicFramePr>
          <p:cNvPr id="2" name="Tabla 1">
            <a:extLst>
              <a:ext uri="{FF2B5EF4-FFF2-40B4-BE49-F238E27FC236}">
                <a16:creationId xmlns:a16="http://schemas.microsoft.com/office/drawing/2014/main" id="{8E641CAE-01FE-43BD-A5CD-AAD03205CB25}"/>
              </a:ext>
            </a:extLst>
          </p:cNvPr>
          <p:cNvGraphicFramePr>
            <a:graphicFrameLocks noGrp="1"/>
          </p:cNvGraphicFramePr>
          <p:nvPr>
            <p:extLst>
              <p:ext uri="{D42A27DB-BD31-4B8C-83A1-F6EECF244321}">
                <p14:modId xmlns:p14="http://schemas.microsoft.com/office/powerpoint/2010/main" val="2498797011"/>
              </p:ext>
            </p:extLst>
          </p:nvPr>
        </p:nvGraphicFramePr>
        <p:xfrm>
          <a:off x="6534766" y="1212703"/>
          <a:ext cx="4419601" cy="2339076"/>
        </p:xfrm>
        <a:graphic>
          <a:graphicData uri="http://schemas.openxmlformats.org/drawingml/2006/table">
            <a:tbl>
              <a:tblPr>
                <a:effectLst>
                  <a:outerShdw blurRad="50800" dist="38100" algn="l" rotWithShape="0">
                    <a:prstClr val="black">
                      <a:alpha val="40000"/>
                    </a:prstClr>
                  </a:outerShdw>
                </a:effectLst>
                <a:tableStyleId>{5C22544A-7EE6-4342-B048-85BDC9FD1C3A}</a:tableStyleId>
              </a:tblPr>
              <a:tblGrid>
                <a:gridCol w="2978961">
                  <a:extLst>
                    <a:ext uri="{9D8B030D-6E8A-4147-A177-3AD203B41FA5}">
                      <a16:colId xmlns:a16="http://schemas.microsoft.com/office/drawing/2014/main" val="4228273668"/>
                    </a:ext>
                  </a:extLst>
                </a:gridCol>
                <a:gridCol w="1440640">
                  <a:extLst>
                    <a:ext uri="{9D8B030D-6E8A-4147-A177-3AD203B41FA5}">
                      <a16:colId xmlns:a16="http://schemas.microsoft.com/office/drawing/2014/main" val="328089103"/>
                    </a:ext>
                  </a:extLst>
                </a:gridCol>
              </a:tblGrid>
              <a:tr h="304800">
                <a:tc>
                  <a:txBody>
                    <a:bodyPr/>
                    <a:lstStyle/>
                    <a:p>
                      <a:pPr algn="l" fontAlgn="ctr"/>
                      <a:r>
                        <a:rPr lang="es-MX" sz="1200" u="none" strike="noStrike" dirty="0">
                          <a:effectLst/>
                          <a:latin typeface="Nunito" pitchFamily="2" charset="0"/>
                        </a:rPr>
                        <a:t>Días de Autonomía</a:t>
                      </a:r>
                      <a:endParaRPr lang="es-MX" sz="1200" b="1" i="0" u="none" strike="noStrike" dirty="0">
                        <a:solidFill>
                          <a:srgbClr val="000000"/>
                        </a:solidFill>
                        <a:effectLst/>
                        <a:latin typeface="Nunito" pitchFamily="2" charset="0"/>
                      </a:endParaRPr>
                    </a:p>
                  </a:txBody>
                  <a:tcPr marL="9525" marR="9525" marT="9525" marB="0" anchor="ctr">
                    <a:solidFill>
                      <a:srgbClr val="FFFF00"/>
                    </a:solidFill>
                  </a:tcPr>
                </a:tc>
                <a:tc>
                  <a:txBody>
                    <a:bodyPr/>
                    <a:lstStyle/>
                    <a:p>
                      <a:pPr algn="ctr" fontAlgn="ctr"/>
                      <a:r>
                        <a:rPr lang="es-MX" sz="1200" u="none" strike="noStrike">
                          <a:effectLst/>
                          <a:latin typeface="Nunito" pitchFamily="2" charset="0"/>
                        </a:rPr>
                        <a:t>2</a:t>
                      </a:r>
                      <a:endParaRPr lang="es-MX" sz="1200" b="1" i="0" u="none" strike="noStrike">
                        <a:solidFill>
                          <a:srgbClr val="000000"/>
                        </a:solidFill>
                        <a:effectLst/>
                        <a:latin typeface="Nunito" pitchFamily="2" charset="0"/>
                      </a:endParaRPr>
                    </a:p>
                  </a:txBody>
                  <a:tcPr marL="9525" marR="9525" marT="9525" marB="0" anchor="ctr">
                    <a:solidFill>
                      <a:srgbClr val="FFFF00"/>
                    </a:solidFill>
                  </a:tcPr>
                </a:tc>
                <a:extLst>
                  <a:ext uri="{0D108BD9-81ED-4DB2-BD59-A6C34878D82A}">
                    <a16:rowId xmlns:a16="http://schemas.microsoft.com/office/drawing/2014/main" val="110454351"/>
                  </a:ext>
                </a:extLst>
              </a:tr>
              <a:tr h="323850">
                <a:tc>
                  <a:txBody>
                    <a:bodyPr/>
                    <a:lstStyle/>
                    <a:p>
                      <a:pPr algn="l" fontAlgn="ctr"/>
                      <a:r>
                        <a:rPr lang="es-MX" sz="1200" u="none" strike="noStrike" dirty="0">
                          <a:effectLst/>
                          <a:latin typeface="Nunito" pitchFamily="2" charset="0"/>
                        </a:rPr>
                        <a:t>Descarga Máxima de Baterías (</a:t>
                      </a:r>
                      <a:r>
                        <a:rPr lang="es-MX" sz="1200" u="none" strike="noStrike" dirty="0" err="1">
                          <a:effectLst/>
                          <a:latin typeface="Nunito" pitchFamily="2" charset="0"/>
                        </a:rPr>
                        <a:t>DOD</a:t>
                      </a:r>
                      <a:r>
                        <a:rPr lang="es-MX" sz="1200" u="none" strike="noStrike" dirty="0">
                          <a:effectLst/>
                          <a:latin typeface="Nunito" pitchFamily="2" charset="0"/>
                        </a:rPr>
                        <a:t>)</a:t>
                      </a:r>
                      <a:endParaRPr lang="es-MX" sz="1200" b="1" i="0" u="none" strike="noStrike" dirty="0">
                        <a:solidFill>
                          <a:srgbClr val="000000"/>
                        </a:solidFill>
                        <a:effectLst/>
                        <a:latin typeface="Nunito" pitchFamily="2" charset="0"/>
                      </a:endParaRPr>
                    </a:p>
                  </a:txBody>
                  <a:tcPr marL="9525" marR="9525" marT="9525" marB="0" anchor="ctr">
                    <a:solidFill>
                      <a:srgbClr val="FFC000"/>
                    </a:solidFill>
                  </a:tcPr>
                </a:tc>
                <a:tc>
                  <a:txBody>
                    <a:bodyPr/>
                    <a:lstStyle/>
                    <a:p>
                      <a:pPr algn="ctr" fontAlgn="ctr"/>
                      <a:r>
                        <a:rPr lang="es-MX" sz="1200" u="none" strike="noStrike" dirty="0">
                          <a:effectLst/>
                          <a:latin typeface="Nunito" pitchFamily="2" charset="0"/>
                        </a:rPr>
                        <a:t>90%</a:t>
                      </a:r>
                      <a:endParaRPr lang="es-MX" sz="1200" b="1" i="0" u="none" strike="noStrike" dirty="0">
                        <a:solidFill>
                          <a:srgbClr val="000000"/>
                        </a:solidFill>
                        <a:effectLst/>
                        <a:latin typeface="Nunito" pitchFamily="2" charset="0"/>
                      </a:endParaRPr>
                    </a:p>
                  </a:txBody>
                  <a:tcPr marL="9525" marR="9525" marT="9525" marB="0" anchor="ctr">
                    <a:solidFill>
                      <a:srgbClr val="FFC000"/>
                    </a:solidFill>
                  </a:tcPr>
                </a:tc>
                <a:extLst>
                  <a:ext uri="{0D108BD9-81ED-4DB2-BD59-A6C34878D82A}">
                    <a16:rowId xmlns:a16="http://schemas.microsoft.com/office/drawing/2014/main" val="3447089540"/>
                  </a:ext>
                </a:extLst>
              </a:tr>
              <a:tr h="314325">
                <a:tc>
                  <a:txBody>
                    <a:bodyPr/>
                    <a:lstStyle/>
                    <a:p>
                      <a:pPr algn="l" fontAlgn="ctr"/>
                      <a:r>
                        <a:rPr lang="es-MX" sz="1200" u="none" strike="noStrike" dirty="0">
                          <a:effectLst/>
                          <a:latin typeface="Nunito" pitchFamily="2" charset="0"/>
                        </a:rPr>
                        <a:t>Factor Global de Pérdidas</a:t>
                      </a:r>
                      <a:endParaRPr lang="es-MX" sz="1200" b="1" i="0" u="none" strike="noStrike" dirty="0">
                        <a:solidFill>
                          <a:srgbClr val="000000"/>
                        </a:solidFill>
                        <a:effectLst/>
                        <a:latin typeface="Nunito" pitchFamily="2" charset="0"/>
                      </a:endParaRPr>
                    </a:p>
                  </a:txBody>
                  <a:tcPr marL="9525" marR="9525" marT="9525" marB="0" anchor="ctr">
                    <a:solidFill>
                      <a:srgbClr val="FFFF00"/>
                    </a:solidFill>
                  </a:tcPr>
                </a:tc>
                <a:tc>
                  <a:txBody>
                    <a:bodyPr/>
                    <a:lstStyle/>
                    <a:p>
                      <a:pPr algn="ctr" fontAlgn="ctr"/>
                      <a:r>
                        <a:rPr lang="es-MX" sz="1200" u="none" strike="noStrike" dirty="0">
                          <a:effectLst/>
                          <a:latin typeface="Nunito" pitchFamily="2" charset="0"/>
                        </a:rPr>
                        <a:t>20%</a:t>
                      </a:r>
                      <a:endParaRPr lang="es-MX" sz="1200" b="1" i="0" u="none" strike="noStrike" dirty="0">
                        <a:solidFill>
                          <a:srgbClr val="000000"/>
                        </a:solidFill>
                        <a:effectLst/>
                        <a:latin typeface="Nunito" pitchFamily="2" charset="0"/>
                      </a:endParaRPr>
                    </a:p>
                  </a:txBody>
                  <a:tcPr marL="9525" marR="9525" marT="9525" marB="0" anchor="ctr">
                    <a:solidFill>
                      <a:srgbClr val="FFFF00"/>
                    </a:solidFill>
                  </a:tcPr>
                </a:tc>
                <a:extLst>
                  <a:ext uri="{0D108BD9-81ED-4DB2-BD59-A6C34878D82A}">
                    <a16:rowId xmlns:a16="http://schemas.microsoft.com/office/drawing/2014/main" val="2345914637"/>
                  </a:ext>
                </a:extLst>
              </a:tr>
              <a:tr h="328631">
                <a:tc>
                  <a:txBody>
                    <a:bodyPr/>
                    <a:lstStyle/>
                    <a:p>
                      <a:pPr algn="l" fontAlgn="ctr"/>
                      <a:r>
                        <a:rPr lang="es-MX" sz="1200" u="none" strike="noStrike" dirty="0">
                          <a:effectLst/>
                          <a:latin typeface="Nunito" pitchFamily="2" charset="0"/>
                        </a:rPr>
                        <a:t>Eficiencia del Inversor</a:t>
                      </a:r>
                      <a:endParaRPr lang="es-MX" sz="1200" b="1" i="0" u="none" strike="noStrike" dirty="0">
                        <a:solidFill>
                          <a:srgbClr val="000000"/>
                        </a:solidFill>
                        <a:effectLst/>
                        <a:latin typeface="Nunito" pitchFamily="2" charset="0"/>
                      </a:endParaRPr>
                    </a:p>
                  </a:txBody>
                  <a:tcPr marL="9525" marR="9525" marT="9525" marB="0" anchor="ctr">
                    <a:solidFill>
                      <a:srgbClr val="FFC000"/>
                    </a:solidFill>
                  </a:tcPr>
                </a:tc>
                <a:tc>
                  <a:txBody>
                    <a:bodyPr/>
                    <a:lstStyle/>
                    <a:p>
                      <a:pPr algn="ctr" fontAlgn="ctr"/>
                      <a:r>
                        <a:rPr lang="es-MX" sz="1200" u="none" strike="noStrike" dirty="0">
                          <a:effectLst/>
                          <a:latin typeface="Nunito" pitchFamily="2" charset="0"/>
                        </a:rPr>
                        <a:t>96 - 98 %</a:t>
                      </a:r>
                      <a:endParaRPr lang="es-MX" sz="1200" b="1" i="0" u="none" strike="noStrike" dirty="0">
                        <a:solidFill>
                          <a:srgbClr val="000000"/>
                        </a:solidFill>
                        <a:effectLst/>
                        <a:latin typeface="Nunito" pitchFamily="2" charset="0"/>
                      </a:endParaRPr>
                    </a:p>
                  </a:txBody>
                  <a:tcPr marL="9525" marR="9525" marT="9525" marB="0" anchor="ctr">
                    <a:solidFill>
                      <a:srgbClr val="FFC000"/>
                    </a:solidFill>
                  </a:tcPr>
                </a:tc>
                <a:extLst>
                  <a:ext uri="{0D108BD9-81ED-4DB2-BD59-A6C34878D82A}">
                    <a16:rowId xmlns:a16="http://schemas.microsoft.com/office/drawing/2014/main" val="1153487884"/>
                  </a:ext>
                </a:extLst>
              </a:tr>
              <a:tr h="276225">
                <a:tc>
                  <a:txBody>
                    <a:bodyPr/>
                    <a:lstStyle/>
                    <a:p>
                      <a:pPr algn="l" fontAlgn="ctr"/>
                      <a:r>
                        <a:rPr lang="es-MX" sz="1200" u="none" strike="noStrike" dirty="0">
                          <a:effectLst/>
                          <a:latin typeface="Nunito" pitchFamily="2" charset="0"/>
                        </a:rPr>
                        <a:t>Eficiencia del Controlador</a:t>
                      </a:r>
                      <a:endParaRPr lang="es-MX" sz="1200" b="1" i="0" u="none" strike="noStrike" dirty="0">
                        <a:solidFill>
                          <a:srgbClr val="000000"/>
                        </a:solidFill>
                        <a:effectLst/>
                        <a:latin typeface="Nunito" pitchFamily="2" charset="0"/>
                      </a:endParaRPr>
                    </a:p>
                  </a:txBody>
                  <a:tcPr marL="9525" marR="9525" marT="9525" marB="0" anchor="ctr">
                    <a:solidFill>
                      <a:srgbClr val="FFFF00"/>
                    </a:solidFill>
                  </a:tcPr>
                </a:tc>
                <a:tc>
                  <a:txBody>
                    <a:bodyPr/>
                    <a:lstStyle/>
                    <a:p>
                      <a:pPr algn="ctr" fontAlgn="ctr"/>
                      <a:r>
                        <a:rPr lang="es-MX" sz="1200" u="none" strike="noStrike" dirty="0">
                          <a:effectLst/>
                          <a:latin typeface="Nunito" pitchFamily="2" charset="0"/>
                        </a:rPr>
                        <a:t>90%</a:t>
                      </a:r>
                      <a:endParaRPr lang="es-MX" sz="1200" b="1" i="0" u="none" strike="noStrike" dirty="0">
                        <a:solidFill>
                          <a:srgbClr val="000000"/>
                        </a:solidFill>
                        <a:effectLst/>
                        <a:latin typeface="Nunito" pitchFamily="2" charset="0"/>
                      </a:endParaRPr>
                    </a:p>
                  </a:txBody>
                  <a:tcPr marL="9525" marR="9525" marT="9525" marB="0" anchor="ctr">
                    <a:solidFill>
                      <a:srgbClr val="FFFF00"/>
                    </a:solidFill>
                  </a:tcPr>
                </a:tc>
                <a:extLst>
                  <a:ext uri="{0D108BD9-81ED-4DB2-BD59-A6C34878D82A}">
                    <a16:rowId xmlns:a16="http://schemas.microsoft.com/office/drawing/2014/main" val="1229541021"/>
                  </a:ext>
                </a:extLst>
              </a:tr>
              <a:tr h="400720">
                <a:tc>
                  <a:txBody>
                    <a:bodyPr/>
                    <a:lstStyle/>
                    <a:p>
                      <a:pPr algn="l" fontAlgn="ctr"/>
                      <a:r>
                        <a:rPr lang="es-MX" sz="1200" u="none" strike="noStrike" dirty="0">
                          <a:effectLst/>
                          <a:latin typeface="Nunito" pitchFamily="2" charset="0"/>
                        </a:rPr>
                        <a:t>Radiación Global diaria media </a:t>
                      </a:r>
                      <a:br>
                        <a:rPr lang="es-MX" sz="1200" u="none" strike="noStrike" dirty="0">
                          <a:effectLst/>
                          <a:latin typeface="Nunito" pitchFamily="2" charset="0"/>
                        </a:rPr>
                      </a:br>
                      <a:r>
                        <a:rPr lang="es-MX" sz="1200" u="none" strike="noStrike" dirty="0">
                          <a:effectLst/>
                          <a:latin typeface="Nunito" pitchFamily="2" charset="0"/>
                        </a:rPr>
                        <a:t>kWh / m² / día</a:t>
                      </a:r>
                      <a:endParaRPr lang="es-MX" sz="1200" b="1" i="0" u="none" strike="noStrike" dirty="0">
                        <a:solidFill>
                          <a:srgbClr val="000000"/>
                        </a:solidFill>
                        <a:effectLst/>
                        <a:latin typeface="Nunito" pitchFamily="2" charset="0"/>
                      </a:endParaRPr>
                    </a:p>
                  </a:txBody>
                  <a:tcPr marL="9525" marR="9525" marT="9525" marB="0" anchor="ctr">
                    <a:solidFill>
                      <a:srgbClr val="FFC000"/>
                    </a:solidFill>
                  </a:tcPr>
                </a:tc>
                <a:tc>
                  <a:txBody>
                    <a:bodyPr/>
                    <a:lstStyle/>
                    <a:p>
                      <a:pPr algn="ctr" fontAlgn="ctr"/>
                      <a:r>
                        <a:rPr lang="es-MX" sz="1200" u="none" strike="noStrike" dirty="0">
                          <a:effectLst/>
                          <a:latin typeface="Nunito" pitchFamily="2" charset="0"/>
                        </a:rPr>
                        <a:t>3.75</a:t>
                      </a:r>
                      <a:endParaRPr lang="es-MX" sz="1200" b="1" i="0" u="none" strike="noStrike" dirty="0">
                        <a:solidFill>
                          <a:srgbClr val="000000"/>
                        </a:solidFill>
                        <a:effectLst/>
                        <a:latin typeface="Nunito" pitchFamily="2" charset="0"/>
                      </a:endParaRPr>
                    </a:p>
                  </a:txBody>
                  <a:tcPr marL="9525" marR="9525" marT="9525" marB="0" anchor="ctr">
                    <a:solidFill>
                      <a:srgbClr val="FFC000"/>
                    </a:solidFill>
                  </a:tcPr>
                </a:tc>
                <a:extLst>
                  <a:ext uri="{0D108BD9-81ED-4DB2-BD59-A6C34878D82A}">
                    <a16:rowId xmlns:a16="http://schemas.microsoft.com/office/drawing/2014/main" val="2547385710"/>
                  </a:ext>
                </a:extLst>
              </a:tr>
              <a:tr h="390525">
                <a:tc>
                  <a:txBody>
                    <a:bodyPr/>
                    <a:lstStyle/>
                    <a:p>
                      <a:pPr algn="l" fontAlgn="ctr"/>
                      <a:r>
                        <a:rPr lang="es-MX" sz="1200" u="none" strike="noStrike" dirty="0">
                          <a:effectLst/>
                          <a:latin typeface="Nunito" pitchFamily="2" charset="0"/>
                        </a:rPr>
                        <a:t>Irradiancia en </a:t>
                      </a:r>
                      <a:r>
                        <a:rPr lang="es-MX" sz="1200" u="none" strike="noStrike" dirty="0" err="1">
                          <a:effectLst/>
                          <a:latin typeface="Nunito" pitchFamily="2" charset="0"/>
                        </a:rPr>
                        <a:t>STC</a:t>
                      </a:r>
                      <a:r>
                        <a:rPr lang="es-MX" sz="1200" u="none" strike="noStrike" dirty="0">
                          <a:effectLst/>
                          <a:latin typeface="Nunito" pitchFamily="2" charset="0"/>
                        </a:rPr>
                        <a:t> </a:t>
                      </a:r>
                      <a:br>
                        <a:rPr lang="es-MX" sz="1200" u="none" strike="noStrike" dirty="0">
                          <a:effectLst/>
                          <a:latin typeface="Nunito" pitchFamily="2" charset="0"/>
                        </a:rPr>
                      </a:br>
                      <a:r>
                        <a:rPr lang="es-MX" sz="1200" u="none" strike="noStrike" dirty="0">
                          <a:effectLst/>
                          <a:latin typeface="Nunito" pitchFamily="2" charset="0"/>
                        </a:rPr>
                        <a:t>kWh / m² / día</a:t>
                      </a:r>
                      <a:endParaRPr lang="es-MX" sz="1200" b="1" i="0" u="none" strike="noStrike" dirty="0">
                        <a:solidFill>
                          <a:srgbClr val="000000"/>
                        </a:solidFill>
                        <a:effectLst/>
                        <a:latin typeface="Nunito" pitchFamily="2" charset="0"/>
                      </a:endParaRPr>
                    </a:p>
                  </a:txBody>
                  <a:tcPr marL="9525" marR="9525" marT="9525" marB="0" anchor="ctr">
                    <a:solidFill>
                      <a:srgbClr val="FFFF00"/>
                    </a:solidFill>
                  </a:tcPr>
                </a:tc>
                <a:tc>
                  <a:txBody>
                    <a:bodyPr/>
                    <a:lstStyle/>
                    <a:p>
                      <a:pPr algn="ctr" fontAlgn="ctr"/>
                      <a:r>
                        <a:rPr lang="es-MX" sz="1200" u="none" strike="noStrike" dirty="0">
                          <a:effectLst/>
                          <a:latin typeface="Nunito" pitchFamily="2" charset="0"/>
                        </a:rPr>
                        <a:t>1</a:t>
                      </a:r>
                      <a:endParaRPr lang="es-MX" sz="1200" b="0" i="0" u="none" strike="noStrike" dirty="0">
                        <a:solidFill>
                          <a:srgbClr val="000000"/>
                        </a:solidFill>
                        <a:effectLst/>
                        <a:latin typeface="Nunito" pitchFamily="2" charset="0"/>
                      </a:endParaRPr>
                    </a:p>
                  </a:txBody>
                  <a:tcPr marL="9525" marR="9525" marT="9525" marB="0" anchor="ctr">
                    <a:solidFill>
                      <a:srgbClr val="FFFF00"/>
                    </a:solidFill>
                  </a:tcPr>
                </a:tc>
                <a:extLst>
                  <a:ext uri="{0D108BD9-81ED-4DB2-BD59-A6C34878D82A}">
                    <a16:rowId xmlns:a16="http://schemas.microsoft.com/office/drawing/2014/main" val="740763322"/>
                  </a:ext>
                </a:extLst>
              </a:tr>
            </a:tbl>
          </a:graphicData>
        </a:graphic>
      </p:graphicFrame>
      <p:graphicFrame>
        <p:nvGraphicFramePr>
          <p:cNvPr id="6" name="Tabla 5">
            <a:extLst>
              <a:ext uri="{FF2B5EF4-FFF2-40B4-BE49-F238E27FC236}">
                <a16:creationId xmlns:a16="http://schemas.microsoft.com/office/drawing/2014/main" id="{9C07F5E3-7C1E-4764-81FE-CEF0CF9EC513}"/>
              </a:ext>
            </a:extLst>
          </p:cNvPr>
          <p:cNvGraphicFramePr>
            <a:graphicFrameLocks noGrp="1"/>
          </p:cNvGraphicFramePr>
          <p:nvPr>
            <p:extLst>
              <p:ext uri="{D42A27DB-BD31-4B8C-83A1-F6EECF244321}">
                <p14:modId xmlns:p14="http://schemas.microsoft.com/office/powerpoint/2010/main" val="235369896"/>
              </p:ext>
            </p:extLst>
          </p:nvPr>
        </p:nvGraphicFramePr>
        <p:xfrm>
          <a:off x="5700539" y="4143259"/>
          <a:ext cx="6249406" cy="1943100"/>
        </p:xfrm>
        <a:graphic>
          <a:graphicData uri="http://schemas.openxmlformats.org/drawingml/2006/table">
            <a:tbl>
              <a:tblPr>
                <a:effectLst>
                  <a:outerShdw blurRad="50800" dist="38100" dir="2700000" algn="tl" rotWithShape="0">
                    <a:prstClr val="black">
                      <a:alpha val="40000"/>
                    </a:prstClr>
                  </a:outerShdw>
                </a:effectLst>
                <a:tableStyleId>{5C22544A-7EE6-4342-B048-85BDC9FD1C3A}</a:tableStyleId>
              </a:tblPr>
              <a:tblGrid>
                <a:gridCol w="3942374">
                  <a:extLst>
                    <a:ext uri="{9D8B030D-6E8A-4147-A177-3AD203B41FA5}">
                      <a16:colId xmlns:a16="http://schemas.microsoft.com/office/drawing/2014/main" val="73405206"/>
                    </a:ext>
                  </a:extLst>
                </a:gridCol>
                <a:gridCol w="1222042">
                  <a:extLst>
                    <a:ext uri="{9D8B030D-6E8A-4147-A177-3AD203B41FA5}">
                      <a16:colId xmlns:a16="http://schemas.microsoft.com/office/drawing/2014/main" val="3100219535"/>
                    </a:ext>
                  </a:extLst>
                </a:gridCol>
                <a:gridCol w="1084990">
                  <a:extLst>
                    <a:ext uri="{9D8B030D-6E8A-4147-A177-3AD203B41FA5}">
                      <a16:colId xmlns:a16="http://schemas.microsoft.com/office/drawing/2014/main" val="3663579384"/>
                    </a:ext>
                  </a:extLst>
                </a:gridCol>
              </a:tblGrid>
              <a:tr h="514350">
                <a:tc>
                  <a:txBody>
                    <a:bodyPr/>
                    <a:lstStyle/>
                    <a:p>
                      <a:pPr algn="ctr" fontAlgn="ctr"/>
                      <a:r>
                        <a:rPr lang="es-MX" sz="1200" b="1" u="none" strike="noStrike" dirty="0">
                          <a:effectLst/>
                          <a:latin typeface="Nunito" pitchFamily="2" charset="0"/>
                        </a:rPr>
                        <a:t>DESCRIPCIÓN</a:t>
                      </a:r>
                      <a:endParaRPr lang="es-MX" sz="1200" b="1" i="0" u="none" strike="noStrike" dirty="0">
                        <a:solidFill>
                          <a:srgbClr val="000000"/>
                        </a:solidFill>
                        <a:effectLst/>
                        <a:latin typeface="Nunito" pitchFamily="2" charset="0"/>
                      </a:endParaRPr>
                    </a:p>
                  </a:txBody>
                  <a:tcPr marL="9525" marR="9525" marT="9525" marB="0" anchor="ctr">
                    <a:solidFill>
                      <a:srgbClr val="FFFF00"/>
                    </a:solidFill>
                  </a:tcPr>
                </a:tc>
                <a:tc>
                  <a:txBody>
                    <a:bodyPr/>
                    <a:lstStyle/>
                    <a:p>
                      <a:pPr algn="ctr" fontAlgn="ctr"/>
                      <a:r>
                        <a:rPr lang="es-MX" sz="1200" b="1" u="none" strike="noStrike" dirty="0">
                          <a:effectLst/>
                          <a:latin typeface="Nunito" pitchFamily="2" charset="0"/>
                        </a:rPr>
                        <a:t>CANTIDAD</a:t>
                      </a:r>
                      <a:endParaRPr lang="es-MX" sz="1200" b="1" i="0" u="none" strike="noStrike" dirty="0">
                        <a:solidFill>
                          <a:srgbClr val="000000"/>
                        </a:solidFill>
                        <a:effectLst/>
                        <a:latin typeface="Nunito" pitchFamily="2" charset="0"/>
                      </a:endParaRPr>
                    </a:p>
                  </a:txBody>
                  <a:tcPr marL="9525" marR="9525" marT="9525" marB="0" anchor="ctr">
                    <a:solidFill>
                      <a:srgbClr val="FFFF00"/>
                    </a:solidFill>
                  </a:tcPr>
                </a:tc>
                <a:tc>
                  <a:txBody>
                    <a:bodyPr/>
                    <a:lstStyle/>
                    <a:p>
                      <a:pPr algn="ctr" fontAlgn="ctr"/>
                      <a:r>
                        <a:rPr lang="es-MX" sz="1200" b="1" u="none" strike="noStrike" dirty="0">
                          <a:effectLst/>
                          <a:latin typeface="Nunito" pitchFamily="2" charset="0"/>
                        </a:rPr>
                        <a:t>UNIDAD</a:t>
                      </a:r>
                      <a:endParaRPr lang="es-MX" sz="1200" b="1" i="0" u="none" strike="noStrike" dirty="0">
                        <a:solidFill>
                          <a:srgbClr val="000000"/>
                        </a:solidFill>
                        <a:effectLst/>
                        <a:latin typeface="Nunito" pitchFamily="2" charset="0"/>
                      </a:endParaRPr>
                    </a:p>
                  </a:txBody>
                  <a:tcPr marL="9525" marR="9525" marT="9525" marB="0" anchor="ctr">
                    <a:solidFill>
                      <a:srgbClr val="FFFF00"/>
                    </a:solidFill>
                  </a:tcPr>
                </a:tc>
                <a:extLst>
                  <a:ext uri="{0D108BD9-81ED-4DB2-BD59-A6C34878D82A}">
                    <a16:rowId xmlns:a16="http://schemas.microsoft.com/office/drawing/2014/main" val="58104665"/>
                  </a:ext>
                </a:extLst>
              </a:tr>
              <a:tr h="514350">
                <a:tc>
                  <a:txBody>
                    <a:bodyPr/>
                    <a:lstStyle/>
                    <a:p>
                      <a:pPr algn="l" fontAlgn="ctr"/>
                      <a:r>
                        <a:rPr lang="pt-BR" sz="1200" b="0" u="none" strike="noStrike" dirty="0" err="1">
                          <a:effectLst/>
                          <a:latin typeface="Nunito" pitchFamily="2" charset="0"/>
                        </a:rPr>
                        <a:t>Paneles</a:t>
                      </a:r>
                      <a:r>
                        <a:rPr lang="pt-BR" sz="1200" b="0" u="none" strike="noStrike" dirty="0">
                          <a:effectLst/>
                          <a:latin typeface="Nunito" pitchFamily="2" charset="0"/>
                        </a:rPr>
                        <a:t> solares </a:t>
                      </a:r>
                      <a:r>
                        <a:rPr lang="pt-BR" sz="1200" b="0" u="none" strike="noStrike" dirty="0" err="1">
                          <a:effectLst/>
                          <a:latin typeface="Nunito" pitchFamily="2" charset="0"/>
                        </a:rPr>
                        <a:t>JINKO</a:t>
                      </a:r>
                      <a:r>
                        <a:rPr lang="pt-BR" sz="1200" b="0" u="none" strike="noStrike" dirty="0">
                          <a:effectLst/>
                          <a:latin typeface="Nunito" pitchFamily="2" charset="0"/>
                        </a:rPr>
                        <a:t> SOLAR</a:t>
                      </a:r>
                      <a:br>
                        <a:rPr lang="pt-BR" sz="1200" b="0" u="none" strike="noStrike" dirty="0">
                          <a:effectLst/>
                          <a:latin typeface="Nunito" pitchFamily="2" charset="0"/>
                        </a:rPr>
                      </a:br>
                      <a:r>
                        <a:rPr lang="pt-BR" sz="1200" b="0" u="none" strike="noStrike" dirty="0" err="1">
                          <a:effectLst/>
                          <a:latin typeface="Nunito" pitchFamily="2" charset="0"/>
                        </a:rPr>
                        <a:t>JKM620N</a:t>
                      </a:r>
                      <a:r>
                        <a:rPr lang="pt-BR" sz="1200" b="0" u="none" strike="noStrike" dirty="0">
                          <a:effectLst/>
                          <a:latin typeface="Nunito" pitchFamily="2" charset="0"/>
                        </a:rPr>
                        <a:t>-</a:t>
                      </a:r>
                      <a:r>
                        <a:rPr lang="pt-BR" sz="1200" b="0" u="none" strike="noStrike" dirty="0" err="1">
                          <a:effectLst/>
                          <a:latin typeface="Nunito" pitchFamily="2" charset="0"/>
                        </a:rPr>
                        <a:t>78HL4</a:t>
                      </a:r>
                      <a:r>
                        <a:rPr lang="pt-BR" sz="1200" b="0" u="none" strike="noStrike" dirty="0">
                          <a:effectLst/>
                          <a:latin typeface="Nunito" pitchFamily="2" charset="0"/>
                        </a:rPr>
                        <a:t>-V</a:t>
                      </a:r>
                      <a:endParaRPr lang="pt-BR" sz="1200" b="0" i="0" u="none" strike="noStrike" dirty="0">
                        <a:solidFill>
                          <a:srgbClr val="000000"/>
                        </a:solidFill>
                        <a:effectLst/>
                        <a:latin typeface="Nunito" pitchFamily="2" charset="0"/>
                      </a:endParaRPr>
                    </a:p>
                  </a:txBody>
                  <a:tcPr marL="9525" marR="9525" marT="9525" marB="0" anchor="ctr">
                    <a:solidFill>
                      <a:srgbClr val="FFC000"/>
                    </a:solidFill>
                  </a:tcPr>
                </a:tc>
                <a:tc>
                  <a:txBody>
                    <a:bodyPr/>
                    <a:lstStyle/>
                    <a:p>
                      <a:pPr algn="ctr" fontAlgn="ctr"/>
                      <a:r>
                        <a:rPr lang="es-MX" sz="1200" b="0" u="none" strike="noStrike" dirty="0">
                          <a:effectLst/>
                          <a:latin typeface="Nunito" pitchFamily="2" charset="0"/>
                        </a:rPr>
                        <a:t>1678</a:t>
                      </a:r>
                      <a:endParaRPr lang="es-MX" sz="1200" b="0" i="0" u="none" strike="noStrike" dirty="0">
                        <a:solidFill>
                          <a:srgbClr val="000000"/>
                        </a:solidFill>
                        <a:effectLst/>
                        <a:latin typeface="Nunito" pitchFamily="2" charset="0"/>
                      </a:endParaRPr>
                    </a:p>
                  </a:txBody>
                  <a:tcPr marL="9525" marR="9525" marT="9525" marB="0" anchor="ctr">
                    <a:solidFill>
                      <a:srgbClr val="FFC000"/>
                    </a:solidFill>
                  </a:tcPr>
                </a:tc>
                <a:tc>
                  <a:txBody>
                    <a:bodyPr/>
                    <a:lstStyle/>
                    <a:p>
                      <a:pPr algn="ctr" fontAlgn="ctr"/>
                      <a:r>
                        <a:rPr lang="es-MX" sz="1200" b="0" u="none" strike="noStrike" dirty="0">
                          <a:effectLst/>
                          <a:latin typeface="Nunito" pitchFamily="2" charset="0"/>
                        </a:rPr>
                        <a:t>UD</a:t>
                      </a:r>
                      <a:endParaRPr lang="es-MX" sz="1200" b="0" i="0" u="none" strike="noStrike" dirty="0">
                        <a:solidFill>
                          <a:srgbClr val="000000"/>
                        </a:solidFill>
                        <a:effectLst/>
                        <a:latin typeface="Nunito" pitchFamily="2" charset="0"/>
                      </a:endParaRPr>
                    </a:p>
                  </a:txBody>
                  <a:tcPr marL="9525" marR="9525" marT="9525" marB="0" anchor="ctr">
                    <a:solidFill>
                      <a:srgbClr val="FFC000"/>
                    </a:solidFill>
                  </a:tcPr>
                </a:tc>
                <a:extLst>
                  <a:ext uri="{0D108BD9-81ED-4DB2-BD59-A6C34878D82A}">
                    <a16:rowId xmlns:a16="http://schemas.microsoft.com/office/drawing/2014/main" val="1225933315"/>
                  </a:ext>
                </a:extLst>
              </a:tr>
              <a:tr h="514350">
                <a:tc>
                  <a:txBody>
                    <a:bodyPr/>
                    <a:lstStyle/>
                    <a:p>
                      <a:pPr algn="l" fontAlgn="ctr"/>
                      <a:r>
                        <a:rPr lang="es-MX" sz="1200" b="0" u="none" strike="noStrike" dirty="0">
                          <a:effectLst/>
                          <a:latin typeface="Nunito" pitchFamily="2" charset="0"/>
                        </a:rPr>
                        <a:t>Sistema de almacenamiento </a:t>
                      </a:r>
                      <a:r>
                        <a:rPr lang="es-MX" sz="1200" b="0" u="none" strike="noStrike" dirty="0" err="1">
                          <a:effectLst/>
                          <a:latin typeface="Nunito" pitchFamily="2" charset="0"/>
                        </a:rPr>
                        <a:t>POWEROAD</a:t>
                      </a:r>
                      <a:r>
                        <a:rPr lang="es-MX" sz="1200" b="0" u="none" strike="noStrike" dirty="0">
                          <a:effectLst/>
                          <a:latin typeface="Nunito" pitchFamily="2" charset="0"/>
                        </a:rPr>
                        <a:t> </a:t>
                      </a:r>
                      <a:r>
                        <a:rPr lang="es-MX" sz="1200" b="0" u="none" strike="noStrike" dirty="0" err="1">
                          <a:effectLst/>
                          <a:latin typeface="Nunito" pitchFamily="2" charset="0"/>
                        </a:rPr>
                        <a:t>RENEWABLE</a:t>
                      </a:r>
                      <a:br>
                        <a:rPr lang="es-MX" sz="1200" b="0" u="none" strike="noStrike" dirty="0">
                          <a:effectLst/>
                          <a:latin typeface="Nunito" pitchFamily="2" charset="0"/>
                        </a:rPr>
                      </a:br>
                      <a:r>
                        <a:rPr lang="es-MX" sz="1200" b="0" u="none" strike="noStrike" dirty="0" err="1">
                          <a:effectLst/>
                          <a:latin typeface="Nunito" pitchFamily="2" charset="0"/>
                        </a:rPr>
                        <a:t>BESS</a:t>
                      </a:r>
                      <a:r>
                        <a:rPr lang="es-MX" sz="1200" b="0" u="none" strike="noStrike" dirty="0">
                          <a:effectLst/>
                          <a:latin typeface="Nunito" pitchFamily="2" charset="0"/>
                        </a:rPr>
                        <a:t> – 215 kWh</a:t>
                      </a:r>
                      <a:endParaRPr lang="es-MX" sz="1200" b="0" i="0" u="none" strike="noStrike" dirty="0">
                        <a:solidFill>
                          <a:srgbClr val="000000"/>
                        </a:solidFill>
                        <a:effectLst/>
                        <a:latin typeface="Nunito" pitchFamily="2" charset="0"/>
                      </a:endParaRPr>
                    </a:p>
                  </a:txBody>
                  <a:tcPr marL="9525" marR="9525" marT="9525" marB="0" anchor="ctr">
                    <a:solidFill>
                      <a:srgbClr val="FFFF00"/>
                    </a:solidFill>
                  </a:tcPr>
                </a:tc>
                <a:tc>
                  <a:txBody>
                    <a:bodyPr/>
                    <a:lstStyle/>
                    <a:p>
                      <a:pPr algn="ctr" fontAlgn="ctr"/>
                      <a:r>
                        <a:rPr lang="es-MX" sz="1200" b="0" u="none" strike="noStrike" dirty="0">
                          <a:effectLst/>
                          <a:latin typeface="Nunito" pitchFamily="2" charset="0"/>
                        </a:rPr>
                        <a:t>16</a:t>
                      </a:r>
                      <a:endParaRPr lang="es-MX" sz="1200" b="0" i="0" u="none" strike="noStrike" dirty="0">
                        <a:solidFill>
                          <a:srgbClr val="000000"/>
                        </a:solidFill>
                        <a:effectLst/>
                        <a:latin typeface="Nunito" pitchFamily="2" charset="0"/>
                      </a:endParaRPr>
                    </a:p>
                  </a:txBody>
                  <a:tcPr marL="9525" marR="9525" marT="9525" marB="0" anchor="ctr">
                    <a:solidFill>
                      <a:srgbClr val="FFFF00"/>
                    </a:solidFill>
                  </a:tcPr>
                </a:tc>
                <a:tc>
                  <a:txBody>
                    <a:bodyPr/>
                    <a:lstStyle/>
                    <a:p>
                      <a:pPr algn="ctr" fontAlgn="ctr"/>
                      <a:r>
                        <a:rPr lang="es-MX" sz="1200" b="0" u="none" strike="noStrike">
                          <a:effectLst/>
                          <a:latin typeface="Nunito" pitchFamily="2" charset="0"/>
                        </a:rPr>
                        <a:t>UD</a:t>
                      </a:r>
                      <a:endParaRPr lang="es-MX" sz="1200" b="0" i="0" u="none" strike="noStrike">
                        <a:solidFill>
                          <a:srgbClr val="000000"/>
                        </a:solidFill>
                        <a:effectLst/>
                        <a:latin typeface="Nunito" pitchFamily="2" charset="0"/>
                      </a:endParaRPr>
                    </a:p>
                  </a:txBody>
                  <a:tcPr marL="9525" marR="9525" marT="9525" marB="0" anchor="ctr">
                    <a:solidFill>
                      <a:srgbClr val="FFFF00"/>
                    </a:solidFill>
                  </a:tcPr>
                </a:tc>
                <a:extLst>
                  <a:ext uri="{0D108BD9-81ED-4DB2-BD59-A6C34878D82A}">
                    <a16:rowId xmlns:a16="http://schemas.microsoft.com/office/drawing/2014/main" val="336708865"/>
                  </a:ext>
                </a:extLst>
              </a:tr>
              <a:tr h="400050">
                <a:tc>
                  <a:txBody>
                    <a:bodyPr/>
                    <a:lstStyle/>
                    <a:p>
                      <a:pPr algn="l" fontAlgn="ctr"/>
                      <a:r>
                        <a:rPr lang="es-MX" sz="1200" b="0" u="none" strike="noStrike" dirty="0">
                          <a:effectLst/>
                          <a:latin typeface="Nunito" pitchFamily="2" charset="0"/>
                        </a:rPr>
                        <a:t>Inversor Hibrido </a:t>
                      </a:r>
                      <a:r>
                        <a:rPr lang="es-MX" sz="1200" b="0" u="none" strike="noStrike" dirty="0" err="1">
                          <a:effectLst/>
                          <a:latin typeface="Nunito" pitchFamily="2" charset="0"/>
                        </a:rPr>
                        <a:t>Rated</a:t>
                      </a:r>
                      <a:r>
                        <a:rPr lang="es-MX" sz="1200" b="0" u="none" strike="noStrike" dirty="0">
                          <a:effectLst/>
                          <a:latin typeface="Nunito" pitchFamily="2" charset="0"/>
                        </a:rPr>
                        <a:t> </a:t>
                      </a:r>
                      <a:r>
                        <a:rPr lang="es-MX" sz="1200" b="0" u="none" strike="noStrike" dirty="0" err="1">
                          <a:effectLst/>
                          <a:latin typeface="Nunito" pitchFamily="2" charset="0"/>
                        </a:rPr>
                        <a:t>PCS</a:t>
                      </a:r>
                      <a:r>
                        <a:rPr lang="es-MX" sz="1200" b="0" u="none" strike="noStrike" dirty="0">
                          <a:effectLst/>
                          <a:latin typeface="Nunito" pitchFamily="2" charset="0"/>
                        </a:rPr>
                        <a:t> </a:t>
                      </a:r>
                      <a:r>
                        <a:rPr lang="es-MX" sz="1200" b="0" u="none" strike="noStrike" dirty="0" err="1">
                          <a:effectLst/>
                          <a:latin typeface="Nunito" pitchFamily="2" charset="0"/>
                        </a:rPr>
                        <a:t>Power</a:t>
                      </a:r>
                      <a:r>
                        <a:rPr lang="es-MX" sz="1200" b="0" u="none" strike="noStrike" dirty="0">
                          <a:effectLst/>
                          <a:latin typeface="Nunito" pitchFamily="2" charset="0"/>
                        </a:rPr>
                        <a:t>: </a:t>
                      </a:r>
                      <a:r>
                        <a:rPr lang="es-MX" sz="1200" b="0" u="none" strike="noStrike" dirty="0" err="1">
                          <a:effectLst/>
                          <a:latin typeface="Nunito" pitchFamily="2" charset="0"/>
                        </a:rPr>
                        <a:t>500kW</a:t>
                      </a:r>
                      <a:endParaRPr lang="es-MX" sz="1200" b="0" i="0" u="none" strike="noStrike" dirty="0">
                        <a:solidFill>
                          <a:srgbClr val="000000"/>
                        </a:solidFill>
                        <a:effectLst/>
                        <a:latin typeface="Nunito" pitchFamily="2" charset="0"/>
                      </a:endParaRPr>
                    </a:p>
                  </a:txBody>
                  <a:tcPr marL="9525" marR="9525" marT="9525" marB="0" anchor="ctr">
                    <a:solidFill>
                      <a:srgbClr val="FFC000"/>
                    </a:solidFill>
                  </a:tcPr>
                </a:tc>
                <a:tc>
                  <a:txBody>
                    <a:bodyPr/>
                    <a:lstStyle/>
                    <a:p>
                      <a:pPr algn="ctr" fontAlgn="ctr"/>
                      <a:r>
                        <a:rPr lang="es-MX" sz="1200" b="0" u="none" strike="noStrike" dirty="0">
                          <a:effectLst/>
                          <a:latin typeface="Nunito" pitchFamily="2" charset="0"/>
                        </a:rPr>
                        <a:t>2</a:t>
                      </a:r>
                      <a:endParaRPr lang="es-MX" sz="1200" b="0" i="0" u="none" strike="noStrike" dirty="0">
                        <a:solidFill>
                          <a:srgbClr val="000000"/>
                        </a:solidFill>
                        <a:effectLst/>
                        <a:latin typeface="Nunito" pitchFamily="2" charset="0"/>
                      </a:endParaRPr>
                    </a:p>
                  </a:txBody>
                  <a:tcPr marL="9525" marR="9525" marT="9525" marB="0" anchor="ctr">
                    <a:solidFill>
                      <a:srgbClr val="FFC000"/>
                    </a:solidFill>
                  </a:tcPr>
                </a:tc>
                <a:tc>
                  <a:txBody>
                    <a:bodyPr/>
                    <a:lstStyle/>
                    <a:p>
                      <a:pPr algn="ctr" fontAlgn="ctr"/>
                      <a:r>
                        <a:rPr lang="es-MX" sz="1200" b="0" u="none" strike="noStrike" dirty="0">
                          <a:effectLst/>
                          <a:latin typeface="Nunito" pitchFamily="2" charset="0"/>
                        </a:rPr>
                        <a:t>UD</a:t>
                      </a:r>
                      <a:endParaRPr lang="es-MX" sz="1200" b="0" i="0" u="none" strike="noStrike" dirty="0">
                        <a:solidFill>
                          <a:srgbClr val="000000"/>
                        </a:solidFill>
                        <a:effectLst/>
                        <a:latin typeface="Nunito" pitchFamily="2" charset="0"/>
                      </a:endParaRPr>
                    </a:p>
                  </a:txBody>
                  <a:tcPr marL="9525" marR="9525" marT="9525" marB="0" anchor="ctr">
                    <a:solidFill>
                      <a:srgbClr val="FFC000"/>
                    </a:solidFill>
                  </a:tcPr>
                </a:tc>
                <a:extLst>
                  <a:ext uri="{0D108BD9-81ED-4DB2-BD59-A6C34878D82A}">
                    <a16:rowId xmlns:a16="http://schemas.microsoft.com/office/drawing/2014/main" val="2231681304"/>
                  </a:ext>
                </a:extLst>
              </a:tr>
            </a:tbl>
          </a:graphicData>
        </a:graphic>
      </p:graphicFrame>
      <p:sp>
        <p:nvSpPr>
          <p:cNvPr id="13" name="Google Shape;123;p3">
            <a:extLst>
              <a:ext uri="{FF2B5EF4-FFF2-40B4-BE49-F238E27FC236}">
                <a16:creationId xmlns:a16="http://schemas.microsoft.com/office/drawing/2014/main" id="{E83EC130-80C1-4ADB-B75D-36C85CB8C0E3}"/>
              </a:ext>
            </a:extLst>
          </p:cNvPr>
          <p:cNvSpPr/>
          <p:nvPr/>
        </p:nvSpPr>
        <p:spPr>
          <a:xfrm>
            <a:off x="7067744" y="724225"/>
            <a:ext cx="3353644" cy="46052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4000"/>
              <a:buFont typeface="Nunito Sans"/>
              <a:buNone/>
            </a:pPr>
            <a:r>
              <a:rPr lang="es-ES" sz="2000" b="1" dirty="0">
                <a:solidFill>
                  <a:schemeClr val="bg1"/>
                </a:solidFill>
                <a:latin typeface="Nunito" pitchFamily="2" charset="0"/>
                <a:sym typeface="Nunito Sans"/>
              </a:rPr>
              <a:t>INFORMACIÓN GENERAL</a:t>
            </a:r>
            <a:endParaRPr sz="2000" b="1" dirty="0">
              <a:solidFill>
                <a:schemeClr val="bg1"/>
              </a:solidFill>
              <a:latin typeface="Nunito" pitchFamily="2" charset="0"/>
              <a:sym typeface="Nunito Sans"/>
            </a:endParaRPr>
          </a:p>
        </p:txBody>
      </p:sp>
      <p:sp>
        <p:nvSpPr>
          <p:cNvPr id="14" name="Google Shape;123;p3">
            <a:extLst>
              <a:ext uri="{FF2B5EF4-FFF2-40B4-BE49-F238E27FC236}">
                <a16:creationId xmlns:a16="http://schemas.microsoft.com/office/drawing/2014/main" id="{A433805D-3177-41FD-AC9B-C81C094AB0B0}"/>
              </a:ext>
            </a:extLst>
          </p:cNvPr>
          <p:cNvSpPr/>
          <p:nvPr/>
        </p:nvSpPr>
        <p:spPr>
          <a:xfrm>
            <a:off x="5918794" y="3731009"/>
            <a:ext cx="5867319" cy="46052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4000"/>
              <a:buFont typeface="Nunito Sans"/>
              <a:buNone/>
            </a:pPr>
            <a:r>
              <a:rPr lang="es-ES" sz="2000" b="1" dirty="0">
                <a:solidFill>
                  <a:schemeClr val="bg1"/>
                </a:solidFill>
                <a:latin typeface="Nunito" pitchFamily="2" charset="0"/>
                <a:sym typeface="Nunito Sans"/>
              </a:rPr>
              <a:t>INFORMACIÓN EQUIPOS PRINCIPALES </a:t>
            </a:r>
            <a:r>
              <a:rPr lang="es-ES" sz="2000" b="1" dirty="0" err="1">
                <a:solidFill>
                  <a:schemeClr val="bg1"/>
                </a:solidFill>
                <a:latin typeface="Nunito" pitchFamily="2" charset="0"/>
                <a:sym typeface="Nunito Sans"/>
              </a:rPr>
              <a:t>SSFV</a:t>
            </a:r>
            <a:endParaRPr sz="2000" b="1" dirty="0">
              <a:solidFill>
                <a:schemeClr val="bg1"/>
              </a:solidFill>
              <a:latin typeface="Nunito" pitchFamily="2" charset="0"/>
              <a:sym typeface="Nunito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4F3ED074-7FDF-D5D1-AAD7-8ACDC69267D7}"/>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A0E8C8F7-702D-68AA-A742-DF1360033450}"/>
              </a:ext>
            </a:extLst>
          </p:cNvPr>
          <p:cNvGrpSpPr/>
          <p:nvPr/>
        </p:nvGrpSpPr>
        <p:grpSpPr>
          <a:xfrm>
            <a:off x="378960" y="1310098"/>
            <a:ext cx="788400" cy="788400"/>
            <a:chOff x="625050" y="2614025"/>
            <a:chExt cx="788400" cy="788400"/>
          </a:xfrm>
        </p:grpSpPr>
        <p:sp>
          <p:nvSpPr>
            <p:cNvPr id="192" name="Google Shape;192;p8">
              <a:extLst>
                <a:ext uri="{FF2B5EF4-FFF2-40B4-BE49-F238E27FC236}">
                  <a16:creationId xmlns:a16="http://schemas.microsoft.com/office/drawing/2014/main" id="{8626904B-45A8-094B-854D-852989B28A71}"/>
                </a:ext>
              </a:extLst>
            </p:cNvPr>
            <p:cNvSpPr/>
            <p:nvPr/>
          </p:nvSpPr>
          <p:spPr>
            <a:xfrm>
              <a:off x="625050" y="2614025"/>
              <a:ext cx="788400" cy="788400"/>
            </a:xfrm>
            <a:prstGeom prst="ellipse">
              <a:avLst/>
            </a:prstGeom>
            <a:solidFill>
              <a:srgbClr val="FEC5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pitchFamily="2" charset="0"/>
                <a:sym typeface="Arial"/>
              </a:endParaRPr>
            </a:p>
          </p:txBody>
        </p:sp>
        <p:sp>
          <p:nvSpPr>
            <p:cNvPr id="195" name="Google Shape;195;p8">
              <a:extLst>
                <a:ext uri="{FF2B5EF4-FFF2-40B4-BE49-F238E27FC236}">
                  <a16:creationId xmlns:a16="http://schemas.microsoft.com/office/drawing/2014/main" id="{27183A5B-4C53-2B0A-DC9E-5ABAC6A2919C}"/>
                </a:ext>
              </a:extLst>
            </p:cNvPr>
            <p:cNvSpPr txBox="1"/>
            <p:nvPr/>
          </p:nvSpPr>
          <p:spPr>
            <a:xfrm>
              <a:off x="706287" y="2688730"/>
              <a:ext cx="668100" cy="638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6000"/>
                <a:buFont typeface="Arial"/>
                <a:buNone/>
              </a:pPr>
              <a:r>
                <a:rPr lang="es-ES" sz="4400" b="1" i="0" u="none" strike="noStrike" cap="none" dirty="0">
                  <a:solidFill>
                    <a:srgbClr val="262626"/>
                  </a:solidFill>
                  <a:latin typeface="Nunito" pitchFamily="2" charset="0"/>
                  <a:ea typeface="Nunito"/>
                  <a:cs typeface="Nunito"/>
                  <a:sym typeface="Nunito"/>
                </a:rPr>
                <a:t>1.</a:t>
              </a:r>
              <a:endParaRPr sz="4400" b="1" i="0" u="none" strike="noStrike" cap="none" dirty="0">
                <a:solidFill>
                  <a:srgbClr val="262626"/>
                </a:solidFill>
                <a:latin typeface="Nunito" pitchFamily="2" charset="0"/>
                <a:ea typeface="Nunito"/>
                <a:cs typeface="Nunito"/>
                <a:sym typeface="Nunito"/>
              </a:endParaRPr>
            </a:p>
          </p:txBody>
        </p:sp>
      </p:grpSp>
      <p:sp>
        <p:nvSpPr>
          <p:cNvPr id="201" name="Google Shape;201;p8">
            <a:extLst>
              <a:ext uri="{FF2B5EF4-FFF2-40B4-BE49-F238E27FC236}">
                <a16:creationId xmlns:a16="http://schemas.microsoft.com/office/drawing/2014/main" id="{8DCA045C-E3AA-13D2-0BEC-1BEF22679422}"/>
              </a:ext>
            </a:extLst>
          </p:cNvPr>
          <p:cNvSpPr/>
          <p:nvPr/>
        </p:nvSpPr>
        <p:spPr>
          <a:xfrm>
            <a:off x="3418866" y="230183"/>
            <a:ext cx="6281833" cy="114531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4000"/>
              <a:buFont typeface="Nunito Sans"/>
              <a:buNone/>
            </a:pPr>
            <a:r>
              <a:rPr lang="es-ES" sz="3200" b="1" dirty="0">
                <a:solidFill>
                  <a:srgbClr val="4E2009"/>
                </a:solidFill>
                <a:latin typeface="Nunito" pitchFamily="2" charset="0"/>
                <a:sym typeface="Nunito Sans"/>
              </a:rPr>
              <a:t>PLAN DE EJECUCIÓN </a:t>
            </a:r>
            <a:r>
              <a:rPr lang="es-ES" sz="3200" b="1" dirty="0" err="1">
                <a:solidFill>
                  <a:srgbClr val="4E2009"/>
                </a:solidFill>
                <a:latin typeface="Nunito" pitchFamily="2" charset="0"/>
                <a:sym typeface="Nunito Sans"/>
              </a:rPr>
              <a:t>SSFV</a:t>
            </a:r>
            <a:endParaRPr sz="3200" b="1" dirty="0">
              <a:solidFill>
                <a:srgbClr val="4E2009"/>
              </a:solidFill>
              <a:latin typeface="Nunito" pitchFamily="2" charset="0"/>
              <a:sym typeface="Nunito Sans"/>
            </a:endParaRPr>
          </a:p>
        </p:txBody>
      </p:sp>
      <p:sp>
        <p:nvSpPr>
          <p:cNvPr id="8" name="Google Shape;115;p2">
            <a:extLst>
              <a:ext uri="{FF2B5EF4-FFF2-40B4-BE49-F238E27FC236}">
                <a16:creationId xmlns:a16="http://schemas.microsoft.com/office/drawing/2014/main" id="{76F547F1-FDE6-3B56-2DED-B490BB978FEF}"/>
              </a:ext>
            </a:extLst>
          </p:cNvPr>
          <p:cNvSpPr/>
          <p:nvPr/>
        </p:nvSpPr>
        <p:spPr>
          <a:xfrm>
            <a:off x="1303781" y="1458561"/>
            <a:ext cx="6773419" cy="460521"/>
          </a:xfrm>
          <a:prstGeom prst="rect">
            <a:avLst/>
          </a:prstGeom>
          <a:noFill/>
          <a:ln>
            <a:noFill/>
          </a:ln>
        </p:spPr>
        <p:txBody>
          <a:bodyPr spcFirstLastPara="1" wrap="square" lIns="91425" tIns="45700" rIns="91425" bIns="45700" anchor="ctr" anchorCtr="0">
            <a:noAutofit/>
          </a:bodyPr>
          <a:lstStyle/>
          <a:p>
            <a:r>
              <a:rPr lang="es-CO" sz="2000" b="1" dirty="0">
                <a:solidFill>
                  <a:srgbClr val="4E2009"/>
                </a:solidFill>
                <a:latin typeface="Nunito" pitchFamily="2" charset="0"/>
              </a:rPr>
              <a:t>Cronograma del Proyecto: 166 días</a:t>
            </a:r>
            <a:endParaRPr sz="2000" b="1" dirty="0">
              <a:solidFill>
                <a:srgbClr val="4E2009"/>
              </a:solidFill>
              <a:latin typeface="Nunito" pitchFamily="2" charset="0"/>
              <a:sym typeface="Nunito Sans"/>
            </a:endParaRPr>
          </a:p>
        </p:txBody>
      </p:sp>
      <p:pic>
        <p:nvPicPr>
          <p:cNvPr id="13" name="Imagen 1" descr="Logotipo&#10;&#10;Descripción generada automáticamente">
            <a:extLst>
              <a:ext uri="{FF2B5EF4-FFF2-40B4-BE49-F238E27FC236}">
                <a16:creationId xmlns:a16="http://schemas.microsoft.com/office/drawing/2014/main" id="{78AA6B5E-57ED-D4DA-8F3B-99926160DE59}"/>
              </a:ext>
            </a:extLst>
          </p:cNvPr>
          <p:cNvPicPr>
            <a:picLocks noChangeAspect="1"/>
          </p:cNvPicPr>
          <p:nvPr/>
        </p:nvPicPr>
        <p:blipFill>
          <a:blip r:embed="rId3">
            <a:extLst>
              <a:ext uri="{28A0092B-C50C-407E-A947-70E740481C1C}">
                <a14:useLocalDpi xmlns:a14="http://schemas.microsoft.com/office/drawing/2010/main" val="0"/>
              </a:ext>
            </a:extLst>
          </a:blip>
          <a:srcRect l="45211"/>
          <a:stretch/>
        </p:blipFill>
        <p:spPr bwMode="auto">
          <a:xfrm>
            <a:off x="10766088" y="6032500"/>
            <a:ext cx="1437413" cy="825500"/>
          </a:xfrm>
          <a:prstGeom prst="rect">
            <a:avLst/>
          </a:prstGeom>
          <a:noFill/>
          <a:ln>
            <a:noFill/>
          </a:ln>
        </p:spPr>
      </p:pic>
      <p:pic>
        <p:nvPicPr>
          <p:cNvPr id="4" name="Imagen 3">
            <a:extLst>
              <a:ext uri="{FF2B5EF4-FFF2-40B4-BE49-F238E27FC236}">
                <a16:creationId xmlns:a16="http://schemas.microsoft.com/office/drawing/2014/main" id="{51E051AF-9D2E-4B0E-A1BB-945B0F25499C}"/>
              </a:ext>
            </a:extLst>
          </p:cNvPr>
          <p:cNvPicPr>
            <a:picLocks noChangeAspect="1"/>
          </p:cNvPicPr>
          <p:nvPr/>
        </p:nvPicPr>
        <p:blipFill>
          <a:blip r:embed="rId4"/>
          <a:stretch>
            <a:fillRect/>
          </a:stretch>
        </p:blipFill>
        <p:spPr>
          <a:xfrm>
            <a:off x="1" y="2019035"/>
            <a:ext cx="12192000" cy="4741316"/>
          </a:xfrm>
          <a:prstGeom prst="rect">
            <a:avLst/>
          </a:prstGeom>
        </p:spPr>
      </p:pic>
    </p:spTree>
    <p:extLst>
      <p:ext uri="{BB962C8B-B14F-4D97-AF65-F5344CB8AC3E}">
        <p14:creationId xmlns:p14="http://schemas.microsoft.com/office/powerpoint/2010/main" val="2466346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Imagen generada">
            <a:extLst>
              <a:ext uri="{FF2B5EF4-FFF2-40B4-BE49-F238E27FC236}">
                <a16:creationId xmlns:a16="http://schemas.microsoft.com/office/drawing/2014/main" id="{DEA0997E-3C8A-4801-A637-2CEBE31CDC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742545"/>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134;p4">
            <a:extLst>
              <a:ext uri="{FF2B5EF4-FFF2-40B4-BE49-F238E27FC236}">
                <a16:creationId xmlns:a16="http://schemas.microsoft.com/office/drawing/2014/main" id="{3C35FB2A-F894-4D7D-B92E-8E57FF11DB1D}"/>
              </a:ext>
            </a:extLst>
          </p:cNvPr>
          <p:cNvSpPr/>
          <p:nvPr/>
        </p:nvSpPr>
        <p:spPr>
          <a:xfrm>
            <a:off x="309333" y="478972"/>
            <a:ext cx="6322378" cy="9180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4000"/>
              <a:buFont typeface="Nunito Sans"/>
              <a:buNone/>
            </a:pPr>
            <a:r>
              <a:rPr lang="es-ES" sz="3200" b="1" dirty="0">
                <a:solidFill>
                  <a:schemeClr val="bg1"/>
                </a:solidFill>
                <a:latin typeface="Nunito Sans"/>
                <a:sym typeface="Nunito Sans"/>
              </a:rPr>
              <a:t>ANÁLISIS FINANCIERO Y MODELO DE NEGOCIO</a:t>
            </a:r>
            <a:endParaRPr sz="3200" b="1" dirty="0">
              <a:solidFill>
                <a:schemeClr val="bg1"/>
              </a:solidFill>
              <a:latin typeface="Nunito Sans"/>
              <a:sym typeface="Nunito Sans"/>
            </a:endParaRPr>
          </a:p>
        </p:txBody>
      </p:sp>
    </p:spTree>
    <p:extLst>
      <p:ext uri="{BB962C8B-B14F-4D97-AF65-F5344CB8AC3E}">
        <p14:creationId xmlns:p14="http://schemas.microsoft.com/office/powerpoint/2010/main" val="33129067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a:extLst>
            <a:ext uri="{FF2B5EF4-FFF2-40B4-BE49-F238E27FC236}">
              <a16:creationId xmlns:a16="http://schemas.microsoft.com/office/drawing/2014/main" id="{BB2E746C-0549-7C86-0C23-DD98F2135CA0}"/>
            </a:ext>
          </a:extLst>
        </p:cNvPr>
        <p:cNvGrpSpPr/>
        <p:nvPr/>
      </p:nvGrpSpPr>
      <p:grpSpPr>
        <a:xfrm>
          <a:off x="0" y="0"/>
          <a:ext cx="0" cy="0"/>
          <a:chOff x="0" y="0"/>
          <a:chExt cx="0" cy="0"/>
        </a:xfrm>
      </p:grpSpPr>
      <p:cxnSp>
        <p:nvCxnSpPr>
          <p:cNvPr id="2" name="Google Shape;162;p6">
            <a:extLst>
              <a:ext uri="{FF2B5EF4-FFF2-40B4-BE49-F238E27FC236}">
                <a16:creationId xmlns:a16="http://schemas.microsoft.com/office/drawing/2014/main" id="{9149DF5A-F914-1A83-1AE0-B9CAE89E7708}"/>
              </a:ext>
            </a:extLst>
          </p:cNvPr>
          <p:cNvCxnSpPr/>
          <p:nvPr/>
        </p:nvCxnSpPr>
        <p:spPr>
          <a:xfrm rot="10800000">
            <a:off x="515815" y="3495675"/>
            <a:ext cx="11160369" cy="0"/>
          </a:xfrm>
          <a:prstGeom prst="straightConnector1">
            <a:avLst/>
          </a:prstGeom>
          <a:noFill/>
          <a:ln w="19050" cap="flat" cmpd="sng">
            <a:solidFill>
              <a:schemeClr val="lt1"/>
            </a:solidFill>
            <a:prstDash val="solid"/>
            <a:miter lim="800000"/>
            <a:headEnd type="none" w="sm" len="sm"/>
            <a:tailEnd type="none" w="sm" len="sm"/>
          </a:ln>
        </p:spPr>
      </p:cxnSp>
      <p:sp>
        <p:nvSpPr>
          <p:cNvPr id="3" name="Google Shape;164;p6">
            <a:extLst>
              <a:ext uri="{FF2B5EF4-FFF2-40B4-BE49-F238E27FC236}">
                <a16:creationId xmlns:a16="http://schemas.microsoft.com/office/drawing/2014/main" id="{F92E1D6D-717C-BEED-497D-BED1C550191D}"/>
              </a:ext>
            </a:extLst>
          </p:cNvPr>
          <p:cNvSpPr txBox="1"/>
          <p:nvPr/>
        </p:nvSpPr>
        <p:spPr>
          <a:xfrm>
            <a:off x="1924053" y="1335475"/>
            <a:ext cx="3975173" cy="224672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RPr/>
            </a:defPPr>
            <a:lvl1pPr algn="just">
              <a:defRPr b="1">
                <a:solidFill>
                  <a:srgbClr val="3F3F3F"/>
                </a:solidFill>
                <a:latin typeface="Nunito"/>
              </a:defRPr>
            </a:lvl1pPr>
            <a:lvl2pPr>
              <a:defRPr/>
            </a:lvl2pPr>
          </a:lstStyle>
          <a:p>
            <a:pPr algn="ctr"/>
            <a:r>
              <a:rPr lang="es-CO" dirty="0">
                <a:solidFill>
                  <a:srgbClr val="4E2009"/>
                </a:solidFill>
                <a:latin typeface="Nunito" pitchFamily="2" charset="0"/>
              </a:rPr>
              <a:t>COSTOS</a:t>
            </a:r>
            <a:r>
              <a:rPr lang="en-GB" dirty="0">
                <a:solidFill>
                  <a:srgbClr val="4E2009"/>
                </a:solidFill>
                <a:latin typeface="Nunito" pitchFamily="2" charset="0"/>
              </a:rPr>
              <a:t> </a:t>
            </a:r>
            <a:r>
              <a:rPr lang="es-CO" dirty="0">
                <a:solidFill>
                  <a:srgbClr val="4E2009"/>
                </a:solidFill>
                <a:latin typeface="Nunito" pitchFamily="2" charset="0"/>
              </a:rPr>
              <a:t>ESTIMADOS</a:t>
            </a:r>
            <a:r>
              <a:rPr lang="en-GB" dirty="0">
                <a:solidFill>
                  <a:srgbClr val="4E2009"/>
                </a:solidFill>
                <a:latin typeface="Nunito" pitchFamily="2" charset="0"/>
              </a:rPr>
              <a:t>:</a:t>
            </a:r>
          </a:p>
          <a:p>
            <a:endParaRPr lang="en-GB" dirty="0">
              <a:solidFill>
                <a:srgbClr val="4E2009"/>
              </a:solidFill>
              <a:latin typeface="Nunito" pitchFamily="2" charset="0"/>
            </a:endParaRPr>
          </a:p>
          <a:p>
            <a:pPr lvl="1"/>
            <a:r>
              <a:rPr lang="es-CO" b="1" dirty="0">
                <a:solidFill>
                  <a:srgbClr val="4E2009"/>
                </a:solidFill>
                <a:latin typeface="Nunito" pitchFamily="2" charset="0"/>
              </a:rPr>
              <a:t>CAPEX</a:t>
            </a:r>
            <a:r>
              <a:rPr lang="es-CO" dirty="0">
                <a:solidFill>
                  <a:srgbClr val="4E2009"/>
                </a:solidFill>
                <a:latin typeface="Nunito" pitchFamily="2" charset="0"/>
              </a:rPr>
              <a:t> (Inversión inicial): </a:t>
            </a:r>
          </a:p>
          <a:p>
            <a:pPr lvl="1"/>
            <a:r>
              <a:rPr lang="es-CO" dirty="0">
                <a:solidFill>
                  <a:srgbClr val="4E2009"/>
                </a:solidFill>
                <a:latin typeface="Nunito" pitchFamily="2" charset="0"/>
              </a:rPr>
              <a:t>	</a:t>
            </a:r>
            <a:r>
              <a:rPr lang="es-CO" b="1" dirty="0">
                <a:solidFill>
                  <a:srgbClr val="4E2009"/>
                </a:solidFill>
                <a:latin typeface="Nunito" pitchFamily="2" charset="0"/>
              </a:rPr>
              <a:t>$  15.515.891.781 COP.</a:t>
            </a:r>
          </a:p>
          <a:p>
            <a:pPr lvl="1"/>
            <a:endParaRPr lang="en-GB" dirty="0">
              <a:solidFill>
                <a:srgbClr val="4E2009"/>
              </a:solidFill>
              <a:latin typeface="Nunito" pitchFamily="2" charset="0"/>
            </a:endParaRPr>
          </a:p>
          <a:p>
            <a:pPr lvl="1"/>
            <a:r>
              <a:rPr lang="es-CO" b="1" dirty="0" err="1">
                <a:solidFill>
                  <a:srgbClr val="4E2009"/>
                </a:solidFill>
                <a:latin typeface="Nunito" pitchFamily="2" charset="0"/>
              </a:rPr>
              <a:t>OPEX</a:t>
            </a:r>
            <a:r>
              <a:rPr lang="es-CO" dirty="0">
                <a:solidFill>
                  <a:srgbClr val="4E2009"/>
                </a:solidFill>
                <a:latin typeface="Nunito" pitchFamily="2" charset="0"/>
              </a:rPr>
              <a:t> (Operación y mantenimiento / mes):</a:t>
            </a:r>
          </a:p>
          <a:p>
            <a:pPr lvl="1"/>
            <a:r>
              <a:rPr lang="es-CO" dirty="0">
                <a:solidFill>
                  <a:srgbClr val="4E2009"/>
                </a:solidFill>
                <a:latin typeface="Nunito" pitchFamily="2" charset="0"/>
              </a:rPr>
              <a:t>	</a:t>
            </a:r>
            <a:r>
              <a:rPr lang="es-CO" b="1" dirty="0">
                <a:solidFill>
                  <a:srgbClr val="4E2009"/>
                </a:solidFill>
                <a:latin typeface="Nunito" pitchFamily="2" charset="0"/>
              </a:rPr>
              <a:t>$       47.078.161 COP.</a:t>
            </a:r>
            <a:endParaRPr lang="en-GB" b="1" dirty="0">
              <a:solidFill>
                <a:srgbClr val="4E2009"/>
              </a:solidFill>
              <a:latin typeface="Nunito" pitchFamily="2" charset="0"/>
            </a:endParaRPr>
          </a:p>
          <a:p>
            <a:pPr lvl="1"/>
            <a:endParaRPr lang="en-GB" dirty="0">
              <a:solidFill>
                <a:srgbClr val="4E2009"/>
              </a:solidFill>
              <a:latin typeface="Nunito" pitchFamily="2" charset="0"/>
            </a:endParaRPr>
          </a:p>
          <a:p>
            <a:pPr lvl="1"/>
            <a:r>
              <a:rPr lang="es-CO" b="1" dirty="0">
                <a:solidFill>
                  <a:srgbClr val="4E2009"/>
                </a:solidFill>
                <a:latin typeface="Nunito" pitchFamily="2" charset="0"/>
              </a:rPr>
              <a:t>OPEX</a:t>
            </a:r>
            <a:r>
              <a:rPr lang="es-CO" dirty="0">
                <a:solidFill>
                  <a:srgbClr val="4E2009"/>
                </a:solidFill>
                <a:latin typeface="Nunito" pitchFamily="2" charset="0"/>
              </a:rPr>
              <a:t> (Operación y mantenimiento / año):</a:t>
            </a:r>
          </a:p>
          <a:p>
            <a:pPr lvl="1"/>
            <a:r>
              <a:rPr lang="es-CO" dirty="0">
                <a:solidFill>
                  <a:srgbClr val="4E2009"/>
                </a:solidFill>
                <a:latin typeface="Nunito" pitchFamily="2" charset="0"/>
              </a:rPr>
              <a:t>	</a:t>
            </a:r>
            <a:r>
              <a:rPr lang="es-CO" b="1" dirty="0">
                <a:solidFill>
                  <a:srgbClr val="4E2009"/>
                </a:solidFill>
                <a:latin typeface="Nunito" pitchFamily="2" charset="0"/>
              </a:rPr>
              <a:t>$     564.937.934 COP.</a:t>
            </a:r>
            <a:endParaRPr lang="en-GB" b="1" dirty="0">
              <a:solidFill>
                <a:srgbClr val="4E2009"/>
              </a:solidFill>
              <a:latin typeface="Nunito" pitchFamily="2" charset="0"/>
            </a:endParaRPr>
          </a:p>
        </p:txBody>
      </p:sp>
      <p:sp>
        <p:nvSpPr>
          <p:cNvPr id="4" name="Google Shape;165;p6">
            <a:extLst>
              <a:ext uri="{FF2B5EF4-FFF2-40B4-BE49-F238E27FC236}">
                <a16:creationId xmlns:a16="http://schemas.microsoft.com/office/drawing/2014/main" id="{F1ED28A1-4F88-667A-7654-2940B59174EB}"/>
              </a:ext>
            </a:extLst>
          </p:cNvPr>
          <p:cNvSpPr txBox="1"/>
          <p:nvPr/>
        </p:nvSpPr>
        <p:spPr>
          <a:xfrm>
            <a:off x="7262093" y="1175342"/>
            <a:ext cx="2177657" cy="224672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RPr/>
            </a:defPPr>
            <a:lvl1pPr algn="just">
              <a:defRPr b="1">
                <a:solidFill>
                  <a:srgbClr val="3F3F3F"/>
                </a:solidFill>
                <a:latin typeface="Nunito"/>
              </a:defRPr>
            </a:lvl1pPr>
            <a:lvl2pPr>
              <a:defRPr/>
            </a:lvl2pPr>
          </a:lstStyle>
          <a:p>
            <a:pPr lvl="1" algn="ctr"/>
            <a:r>
              <a:rPr lang="en-GB" sz="1000" b="1" dirty="0">
                <a:solidFill>
                  <a:srgbClr val="4E2009"/>
                </a:solidFill>
                <a:latin typeface="Nunito" pitchFamily="2" charset="0"/>
              </a:rPr>
              <a:t>ALTERNATIVAS DE </a:t>
            </a:r>
            <a:r>
              <a:rPr lang="es-CO" sz="1000" b="1" dirty="0">
                <a:solidFill>
                  <a:srgbClr val="4E2009"/>
                </a:solidFill>
                <a:latin typeface="Nunito" pitchFamily="2" charset="0"/>
              </a:rPr>
              <a:t>FINANCIACIÓN ESTATALES</a:t>
            </a:r>
          </a:p>
          <a:p>
            <a:pPr lvl="1"/>
            <a:endParaRPr lang="en-GB" sz="1000" b="1" dirty="0">
              <a:solidFill>
                <a:srgbClr val="4E2009"/>
              </a:solidFill>
              <a:latin typeface="Nunito" pitchFamily="2" charset="0"/>
            </a:endParaRPr>
          </a:p>
          <a:p>
            <a:pPr marL="285750" lvl="5" indent="-285750">
              <a:buFont typeface="Wingdings" panose="05000000000000000000" pitchFamily="2" charset="2"/>
              <a:buChar char="§"/>
            </a:pPr>
            <a:r>
              <a:rPr lang="es-CO" sz="1000" dirty="0" err="1">
                <a:solidFill>
                  <a:srgbClr val="4E2009"/>
                </a:solidFill>
                <a:latin typeface="Nunito" pitchFamily="2" charset="0"/>
              </a:rPr>
              <a:t>FAZNI</a:t>
            </a:r>
            <a:endParaRPr lang="es-CO" sz="1000" dirty="0">
              <a:solidFill>
                <a:srgbClr val="4E2009"/>
              </a:solidFill>
              <a:latin typeface="Nunito" pitchFamily="2" charset="0"/>
            </a:endParaRPr>
          </a:p>
          <a:p>
            <a:pPr marL="285750" lvl="5" indent="-285750">
              <a:buFont typeface="Wingdings" panose="05000000000000000000" pitchFamily="2" charset="2"/>
              <a:buChar char="§"/>
            </a:pPr>
            <a:endParaRPr lang="es-CO" sz="1000" dirty="0">
              <a:solidFill>
                <a:srgbClr val="4E2009"/>
              </a:solidFill>
              <a:latin typeface="Nunito" pitchFamily="2" charset="0"/>
            </a:endParaRPr>
          </a:p>
          <a:p>
            <a:pPr marL="285750" lvl="5" indent="-285750">
              <a:buFont typeface="Wingdings" panose="05000000000000000000" pitchFamily="2" charset="2"/>
              <a:buChar char="§"/>
            </a:pPr>
            <a:r>
              <a:rPr lang="es-CO" sz="1000" dirty="0">
                <a:solidFill>
                  <a:srgbClr val="4E2009"/>
                </a:solidFill>
                <a:latin typeface="Nunito" pitchFamily="2" charset="0"/>
              </a:rPr>
              <a:t>FENOGE</a:t>
            </a:r>
          </a:p>
          <a:p>
            <a:pPr marL="285750" lvl="5" indent="-285750">
              <a:buFont typeface="Wingdings" panose="05000000000000000000" pitchFamily="2" charset="2"/>
              <a:buChar char="§"/>
            </a:pPr>
            <a:endParaRPr lang="es-CO" sz="1000" dirty="0">
              <a:solidFill>
                <a:srgbClr val="4E2009"/>
              </a:solidFill>
              <a:latin typeface="Nunito" pitchFamily="2" charset="0"/>
            </a:endParaRPr>
          </a:p>
          <a:p>
            <a:pPr marL="285750" lvl="5" indent="-285750">
              <a:buFont typeface="Wingdings" panose="05000000000000000000" pitchFamily="2" charset="2"/>
              <a:buChar char="§"/>
            </a:pPr>
            <a:r>
              <a:rPr lang="es-CO" sz="1000" dirty="0" err="1">
                <a:solidFill>
                  <a:srgbClr val="4E2009"/>
                </a:solidFill>
                <a:latin typeface="Nunito" pitchFamily="2" charset="0"/>
              </a:rPr>
              <a:t>SGR</a:t>
            </a:r>
            <a:endParaRPr lang="es-CO" sz="1000" dirty="0">
              <a:solidFill>
                <a:srgbClr val="4E2009"/>
              </a:solidFill>
              <a:latin typeface="Nunito" pitchFamily="2" charset="0"/>
            </a:endParaRPr>
          </a:p>
          <a:p>
            <a:pPr marL="285750" lvl="5" indent="-285750">
              <a:buFont typeface="Wingdings" panose="05000000000000000000" pitchFamily="2" charset="2"/>
              <a:buChar char="§"/>
            </a:pPr>
            <a:endParaRPr lang="es-CO" sz="1000" dirty="0">
              <a:solidFill>
                <a:srgbClr val="4E2009"/>
              </a:solidFill>
              <a:latin typeface="Nunito" pitchFamily="2" charset="0"/>
            </a:endParaRPr>
          </a:p>
          <a:p>
            <a:pPr marL="285750" lvl="5" indent="-285750">
              <a:buFont typeface="Wingdings" panose="05000000000000000000" pitchFamily="2" charset="2"/>
              <a:buChar char="§"/>
            </a:pPr>
            <a:r>
              <a:rPr lang="es-CO" sz="1000" dirty="0">
                <a:solidFill>
                  <a:srgbClr val="4E2009"/>
                </a:solidFill>
                <a:latin typeface="Nunito" pitchFamily="2" charset="0"/>
              </a:rPr>
              <a:t>FINDETER</a:t>
            </a:r>
          </a:p>
          <a:p>
            <a:pPr marL="285750" lvl="5" indent="-285750">
              <a:buFont typeface="Wingdings" panose="05000000000000000000" pitchFamily="2" charset="2"/>
              <a:buChar char="§"/>
            </a:pPr>
            <a:endParaRPr lang="es-CO" sz="1000" dirty="0">
              <a:solidFill>
                <a:srgbClr val="4E2009"/>
              </a:solidFill>
              <a:latin typeface="Nunito" pitchFamily="2" charset="0"/>
            </a:endParaRPr>
          </a:p>
          <a:p>
            <a:pPr marL="285750" lvl="5" indent="-285750">
              <a:buFont typeface="Wingdings" panose="05000000000000000000" pitchFamily="2" charset="2"/>
              <a:buChar char="§"/>
            </a:pPr>
            <a:r>
              <a:rPr lang="es-CO" sz="1000" dirty="0" err="1">
                <a:solidFill>
                  <a:srgbClr val="4E2009"/>
                </a:solidFill>
                <a:latin typeface="Nunito" pitchFamily="2" charset="0"/>
              </a:rPr>
              <a:t>IPSE</a:t>
            </a:r>
            <a:endParaRPr lang="es-CO" sz="1000" dirty="0">
              <a:solidFill>
                <a:srgbClr val="4E2009"/>
              </a:solidFill>
              <a:latin typeface="Nunito" pitchFamily="2" charset="0"/>
            </a:endParaRPr>
          </a:p>
          <a:p>
            <a:pPr marL="285750" lvl="5" indent="-285750">
              <a:buFont typeface="Wingdings" panose="05000000000000000000" pitchFamily="2" charset="2"/>
              <a:buChar char="§"/>
            </a:pPr>
            <a:endParaRPr lang="es-CO" sz="1000" dirty="0">
              <a:solidFill>
                <a:srgbClr val="4E2009"/>
              </a:solidFill>
              <a:latin typeface="Nunito" pitchFamily="2" charset="0"/>
            </a:endParaRPr>
          </a:p>
          <a:p>
            <a:pPr marL="285750" lvl="5" indent="-285750">
              <a:buFont typeface="Wingdings" panose="05000000000000000000" pitchFamily="2" charset="2"/>
              <a:buChar char="§"/>
            </a:pPr>
            <a:r>
              <a:rPr lang="es-CO" sz="1000" dirty="0">
                <a:solidFill>
                  <a:srgbClr val="4E2009"/>
                </a:solidFill>
                <a:latin typeface="Nunito" pitchFamily="2" charset="0"/>
              </a:rPr>
              <a:t>O X I (Obras por Impuestos</a:t>
            </a:r>
            <a:r>
              <a:rPr lang="en-GB" sz="1000" dirty="0">
                <a:solidFill>
                  <a:srgbClr val="4E2009"/>
                </a:solidFill>
                <a:latin typeface="Nunito" pitchFamily="2" charset="0"/>
              </a:rPr>
              <a:t>)</a:t>
            </a:r>
          </a:p>
        </p:txBody>
      </p:sp>
      <p:sp>
        <p:nvSpPr>
          <p:cNvPr id="5" name="Google Shape;166;p6">
            <a:extLst>
              <a:ext uri="{FF2B5EF4-FFF2-40B4-BE49-F238E27FC236}">
                <a16:creationId xmlns:a16="http://schemas.microsoft.com/office/drawing/2014/main" id="{56094083-2B48-5152-D273-BE945294DAAD}"/>
              </a:ext>
            </a:extLst>
          </p:cNvPr>
          <p:cNvSpPr txBox="1"/>
          <p:nvPr/>
        </p:nvSpPr>
        <p:spPr>
          <a:xfrm>
            <a:off x="7416079" y="4021059"/>
            <a:ext cx="4662462" cy="1200288"/>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RPr/>
            </a:defPPr>
            <a:lvl1pPr algn="just">
              <a:defRPr b="1">
                <a:solidFill>
                  <a:srgbClr val="3F3F3F"/>
                </a:solidFill>
                <a:latin typeface="Nunito"/>
              </a:defRPr>
            </a:lvl1pPr>
            <a:lvl2pPr>
              <a:defRPr/>
            </a:lvl2pPr>
          </a:lstStyle>
          <a:p>
            <a:pPr lvl="1" algn="ctr"/>
            <a:r>
              <a:rPr lang="es-ES" sz="1000" b="1" dirty="0">
                <a:solidFill>
                  <a:srgbClr val="4E2009"/>
                </a:solidFill>
                <a:latin typeface="Nunito" pitchFamily="2" charset="0"/>
              </a:rPr>
              <a:t>VALOR PRESENTE NETO</a:t>
            </a:r>
          </a:p>
          <a:p>
            <a:pPr lvl="1" algn="ctr"/>
            <a:r>
              <a:rPr lang="es-ES" sz="1000" b="1" dirty="0">
                <a:solidFill>
                  <a:srgbClr val="4E2009"/>
                </a:solidFill>
                <a:latin typeface="Nunito" pitchFamily="2" charset="0"/>
              </a:rPr>
              <a:t>VPN $ -10.906.622.598,96</a:t>
            </a:r>
          </a:p>
          <a:p>
            <a:pPr lvl="1" algn="just"/>
            <a:endParaRPr lang="es-CO" sz="800" b="1" dirty="0">
              <a:solidFill>
                <a:srgbClr val="4E2009"/>
              </a:solidFill>
              <a:latin typeface="Nunito" pitchFamily="2" charset="0"/>
              <a:ea typeface="+mn-ea"/>
            </a:endParaRPr>
          </a:p>
          <a:p>
            <a:pPr lvl="1" algn="just"/>
            <a:r>
              <a:rPr lang="es-CO" sz="800" b="1" dirty="0">
                <a:solidFill>
                  <a:srgbClr val="4E2009"/>
                </a:solidFill>
                <a:latin typeface="Nunito" pitchFamily="2" charset="0"/>
                <a:ea typeface="+mn-ea"/>
              </a:rPr>
              <a:t>Interpretación: </a:t>
            </a:r>
            <a:r>
              <a:rPr lang="es-CO" sz="800" dirty="0">
                <a:solidFill>
                  <a:srgbClr val="4E2009"/>
                </a:solidFill>
                <a:latin typeface="Nunito" pitchFamily="2" charset="0"/>
                <a:ea typeface="+mn-ea"/>
              </a:rPr>
              <a:t>El VPN es negativo, lo que indica que, bajo estos supuestos, el proyecto no es financieramente viable para el inversionista, ya que no recupera su inversión en términos de valor presente.</a:t>
            </a:r>
          </a:p>
          <a:p>
            <a:pPr lvl="1" algn="ctr"/>
            <a:r>
              <a:rPr lang="es-ES" sz="1000" b="1" dirty="0">
                <a:solidFill>
                  <a:srgbClr val="4E2009"/>
                </a:solidFill>
                <a:latin typeface="Nunito" pitchFamily="2" charset="0"/>
              </a:rPr>
              <a:t>EXTERNALIDADES</a:t>
            </a:r>
          </a:p>
          <a:p>
            <a:pPr lvl="1" algn="ctr"/>
            <a:r>
              <a:rPr lang="es-ES" sz="1000" b="1" dirty="0">
                <a:solidFill>
                  <a:srgbClr val="4E2009"/>
                </a:solidFill>
                <a:latin typeface="Nunito" pitchFamily="2" charset="0"/>
              </a:rPr>
              <a:t>$ 1.721.783.885 (Año 1)</a:t>
            </a:r>
          </a:p>
        </p:txBody>
      </p:sp>
      <p:sp>
        <p:nvSpPr>
          <p:cNvPr id="6" name="Google Shape;167;p6">
            <a:extLst>
              <a:ext uri="{FF2B5EF4-FFF2-40B4-BE49-F238E27FC236}">
                <a16:creationId xmlns:a16="http://schemas.microsoft.com/office/drawing/2014/main" id="{DC21262A-F74B-0216-9DAC-7B97356AC405}"/>
              </a:ext>
            </a:extLst>
          </p:cNvPr>
          <p:cNvSpPr txBox="1"/>
          <p:nvPr/>
        </p:nvSpPr>
        <p:spPr>
          <a:xfrm>
            <a:off x="3034126" y="3727128"/>
            <a:ext cx="1012114" cy="30773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RPr/>
            </a:defPPr>
            <a:lvl1pPr algn="just">
              <a:defRPr b="1">
                <a:solidFill>
                  <a:srgbClr val="3F3F3F"/>
                </a:solidFill>
                <a:latin typeface="Nunito"/>
              </a:defRPr>
            </a:lvl1pPr>
            <a:lvl2pPr>
              <a:defRPr/>
            </a:lvl2pPr>
          </a:lstStyle>
          <a:p>
            <a:r>
              <a:rPr lang="es-CO" dirty="0">
                <a:solidFill>
                  <a:srgbClr val="4E2009"/>
                </a:solidFill>
                <a:latin typeface="Nunito" pitchFamily="2" charset="0"/>
              </a:rPr>
              <a:t>TARIFA:</a:t>
            </a:r>
            <a:endParaRPr lang="es-ES" dirty="0">
              <a:solidFill>
                <a:srgbClr val="4E2009"/>
              </a:solidFill>
              <a:latin typeface="Nunito" pitchFamily="2" charset="0"/>
            </a:endParaRPr>
          </a:p>
        </p:txBody>
      </p:sp>
      <p:pic>
        <p:nvPicPr>
          <p:cNvPr id="8" name="Google Shape;169;p6">
            <a:extLst>
              <a:ext uri="{FF2B5EF4-FFF2-40B4-BE49-F238E27FC236}">
                <a16:creationId xmlns:a16="http://schemas.microsoft.com/office/drawing/2014/main" id="{9EBAEF9D-2BF0-566C-702A-545FAD1665FD}"/>
              </a:ext>
            </a:extLst>
          </p:cNvPr>
          <p:cNvPicPr preferRelativeResize="0"/>
          <p:nvPr/>
        </p:nvPicPr>
        <p:blipFill rotWithShape="1">
          <a:blip r:embed="rId3">
            <a:alphaModFix/>
          </a:blip>
          <a:srcRect/>
          <a:stretch/>
        </p:blipFill>
        <p:spPr>
          <a:xfrm>
            <a:off x="437374" y="1753478"/>
            <a:ext cx="1018193" cy="1018193"/>
          </a:xfrm>
          <a:prstGeom prst="rect">
            <a:avLst/>
          </a:prstGeom>
          <a:noFill/>
          <a:ln>
            <a:noFill/>
          </a:ln>
        </p:spPr>
      </p:pic>
      <p:sp>
        <p:nvSpPr>
          <p:cNvPr id="11" name="Google Shape;174;p6">
            <a:extLst>
              <a:ext uri="{FF2B5EF4-FFF2-40B4-BE49-F238E27FC236}">
                <a16:creationId xmlns:a16="http://schemas.microsoft.com/office/drawing/2014/main" id="{2CD36AA7-DDE3-2E12-465E-01C9D5B65407}"/>
              </a:ext>
            </a:extLst>
          </p:cNvPr>
          <p:cNvSpPr/>
          <p:nvPr/>
        </p:nvSpPr>
        <p:spPr>
          <a:xfrm rot="10800000">
            <a:off x="2059191" y="4393076"/>
            <a:ext cx="210650" cy="68654"/>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 name="Google Shape;175;p6">
            <a:extLst>
              <a:ext uri="{FF2B5EF4-FFF2-40B4-BE49-F238E27FC236}">
                <a16:creationId xmlns:a16="http://schemas.microsoft.com/office/drawing/2014/main" id="{C4278D1B-052C-59F3-0BAB-367DD983829E}"/>
              </a:ext>
            </a:extLst>
          </p:cNvPr>
          <p:cNvSpPr/>
          <p:nvPr/>
        </p:nvSpPr>
        <p:spPr>
          <a:xfrm rot="10800000">
            <a:off x="7886925" y="4393076"/>
            <a:ext cx="210650" cy="68654"/>
          </a:xfrm>
          <a:prstGeom prst="triangle">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 name="Google Shape;134;p4">
            <a:extLst>
              <a:ext uri="{FF2B5EF4-FFF2-40B4-BE49-F238E27FC236}">
                <a16:creationId xmlns:a16="http://schemas.microsoft.com/office/drawing/2014/main" id="{DC62C649-346A-DB04-D4D8-3A533A6A2525}"/>
              </a:ext>
            </a:extLst>
          </p:cNvPr>
          <p:cNvSpPr/>
          <p:nvPr/>
        </p:nvSpPr>
        <p:spPr>
          <a:xfrm>
            <a:off x="2766204" y="146463"/>
            <a:ext cx="7947801" cy="9180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3F3F3F"/>
              </a:buClr>
              <a:buSzPts val="4000"/>
              <a:buFont typeface="Nunito Sans"/>
              <a:buNone/>
            </a:pPr>
            <a:r>
              <a:rPr lang="es-ES" sz="3200" b="1" dirty="0">
                <a:solidFill>
                  <a:srgbClr val="4E2009"/>
                </a:solidFill>
                <a:latin typeface="Nunito Sans"/>
                <a:sym typeface="Nunito Sans"/>
              </a:rPr>
              <a:t>ANÁLISIS FINANCIERO Y MODELO DE NEGOCIO</a:t>
            </a:r>
            <a:endParaRPr sz="3200" b="1" dirty="0">
              <a:solidFill>
                <a:srgbClr val="4E2009"/>
              </a:solidFill>
              <a:latin typeface="Nunito Sans"/>
              <a:sym typeface="Nunito Sans"/>
            </a:endParaRPr>
          </a:p>
        </p:txBody>
      </p:sp>
      <p:pic>
        <p:nvPicPr>
          <p:cNvPr id="14" name="Google Shape;232;p9">
            <a:extLst>
              <a:ext uri="{FF2B5EF4-FFF2-40B4-BE49-F238E27FC236}">
                <a16:creationId xmlns:a16="http://schemas.microsoft.com/office/drawing/2014/main" id="{97DA62A5-E70A-8B5E-659D-D17AC9E99450}"/>
              </a:ext>
            </a:extLst>
          </p:cNvPr>
          <p:cNvPicPr preferRelativeResize="0"/>
          <p:nvPr/>
        </p:nvPicPr>
        <p:blipFill rotWithShape="1">
          <a:blip r:embed="rId4">
            <a:alphaModFix/>
          </a:blip>
          <a:srcRect/>
          <a:stretch/>
        </p:blipFill>
        <p:spPr>
          <a:xfrm>
            <a:off x="6399987" y="4483580"/>
            <a:ext cx="918000" cy="918000"/>
          </a:xfrm>
          <a:prstGeom prst="rect">
            <a:avLst/>
          </a:prstGeom>
          <a:noFill/>
          <a:ln>
            <a:noFill/>
          </a:ln>
        </p:spPr>
      </p:pic>
      <p:cxnSp>
        <p:nvCxnSpPr>
          <p:cNvPr id="15" name="Google Shape;161;p6">
            <a:extLst>
              <a:ext uri="{FF2B5EF4-FFF2-40B4-BE49-F238E27FC236}">
                <a16:creationId xmlns:a16="http://schemas.microsoft.com/office/drawing/2014/main" id="{ECE6815B-9C34-3708-BEAA-128604D664E7}"/>
              </a:ext>
            </a:extLst>
          </p:cNvPr>
          <p:cNvCxnSpPr/>
          <p:nvPr/>
        </p:nvCxnSpPr>
        <p:spPr>
          <a:xfrm>
            <a:off x="6248400" y="1293935"/>
            <a:ext cx="0" cy="5228492"/>
          </a:xfrm>
          <a:prstGeom prst="straightConnector1">
            <a:avLst/>
          </a:prstGeom>
          <a:ln>
            <a:headEnd type="none" w="sm" len="sm"/>
            <a:tailEnd type="none" w="sm" len="sm"/>
          </a:ln>
        </p:spPr>
        <p:style>
          <a:lnRef idx="1">
            <a:schemeClr val="dk1"/>
          </a:lnRef>
          <a:fillRef idx="0">
            <a:schemeClr val="dk1"/>
          </a:fillRef>
          <a:effectRef idx="0">
            <a:schemeClr val="dk1"/>
          </a:effectRef>
          <a:fontRef idx="minor">
            <a:schemeClr val="tx1"/>
          </a:fontRef>
        </p:style>
      </p:cxnSp>
      <p:cxnSp>
        <p:nvCxnSpPr>
          <p:cNvPr id="16" name="Google Shape;162;p6">
            <a:extLst>
              <a:ext uri="{FF2B5EF4-FFF2-40B4-BE49-F238E27FC236}">
                <a16:creationId xmlns:a16="http://schemas.microsoft.com/office/drawing/2014/main" id="{C761F5E4-119B-C830-AAC5-910EAD44AB7F}"/>
              </a:ext>
            </a:extLst>
          </p:cNvPr>
          <p:cNvCxnSpPr/>
          <p:nvPr/>
        </p:nvCxnSpPr>
        <p:spPr>
          <a:xfrm rot="10800000">
            <a:off x="712591" y="3613317"/>
            <a:ext cx="11160369" cy="0"/>
          </a:xfrm>
          <a:prstGeom prst="straightConnector1">
            <a:avLst/>
          </a:prstGeom>
          <a:ln>
            <a:headEnd type="none" w="sm" len="sm"/>
            <a:tailEnd type="none" w="sm" len="sm"/>
          </a:ln>
        </p:spPr>
        <p:style>
          <a:lnRef idx="1">
            <a:schemeClr val="dk1"/>
          </a:lnRef>
          <a:fillRef idx="0">
            <a:schemeClr val="dk1"/>
          </a:fillRef>
          <a:effectRef idx="0">
            <a:schemeClr val="dk1"/>
          </a:effectRef>
          <a:fontRef idx="minor">
            <a:schemeClr val="tx1"/>
          </a:fontRef>
        </p:style>
      </p:cxnSp>
      <p:pic>
        <p:nvPicPr>
          <p:cNvPr id="18" name="Google Shape;215;p9">
            <a:extLst>
              <a:ext uri="{FF2B5EF4-FFF2-40B4-BE49-F238E27FC236}">
                <a16:creationId xmlns:a16="http://schemas.microsoft.com/office/drawing/2014/main" id="{A92E2320-3F18-05A8-880A-514BF722A9C8}"/>
              </a:ext>
            </a:extLst>
          </p:cNvPr>
          <p:cNvPicPr preferRelativeResize="0"/>
          <p:nvPr/>
        </p:nvPicPr>
        <p:blipFill rotWithShape="1">
          <a:blip r:embed="rId5">
            <a:alphaModFix/>
          </a:blip>
          <a:srcRect/>
          <a:stretch/>
        </p:blipFill>
        <p:spPr>
          <a:xfrm>
            <a:off x="6344093" y="1774072"/>
            <a:ext cx="918000" cy="918000"/>
          </a:xfrm>
          <a:prstGeom prst="rect">
            <a:avLst/>
          </a:prstGeom>
          <a:noFill/>
          <a:ln>
            <a:noFill/>
          </a:ln>
        </p:spPr>
      </p:pic>
      <p:pic>
        <p:nvPicPr>
          <p:cNvPr id="19" name="Google Shape;248;p9">
            <a:extLst>
              <a:ext uri="{FF2B5EF4-FFF2-40B4-BE49-F238E27FC236}">
                <a16:creationId xmlns:a16="http://schemas.microsoft.com/office/drawing/2014/main" id="{BCBA651D-4ED2-A517-92C4-C30C74B748B5}"/>
              </a:ext>
            </a:extLst>
          </p:cNvPr>
          <p:cNvPicPr preferRelativeResize="0"/>
          <p:nvPr/>
        </p:nvPicPr>
        <p:blipFill rotWithShape="1">
          <a:blip r:embed="rId6">
            <a:alphaModFix/>
          </a:blip>
          <a:srcRect/>
          <a:stretch/>
        </p:blipFill>
        <p:spPr>
          <a:xfrm>
            <a:off x="569481" y="4153300"/>
            <a:ext cx="918000" cy="918000"/>
          </a:xfrm>
          <a:prstGeom prst="rect">
            <a:avLst/>
          </a:prstGeom>
          <a:noFill/>
          <a:ln>
            <a:noFill/>
          </a:ln>
        </p:spPr>
      </p:pic>
      <p:pic>
        <p:nvPicPr>
          <p:cNvPr id="21" name="Imagen 1" descr="Logotipo&#10;&#10;Descripción generada automáticamente">
            <a:extLst>
              <a:ext uri="{FF2B5EF4-FFF2-40B4-BE49-F238E27FC236}">
                <a16:creationId xmlns:a16="http://schemas.microsoft.com/office/drawing/2014/main" id="{FF1BC40A-444C-450D-4F52-79940DD72EE9}"/>
              </a:ext>
            </a:extLst>
          </p:cNvPr>
          <p:cNvPicPr>
            <a:picLocks noChangeAspect="1"/>
          </p:cNvPicPr>
          <p:nvPr/>
        </p:nvPicPr>
        <p:blipFill>
          <a:blip r:embed="rId7">
            <a:extLst>
              <a:ext uri="{28A0092B-C50C-407E-A947-70E740481C1C}">
                <a14:useLocalDpi xmlns:a14="http://schemas.microsoft.com/office/drawing/2010/main" val="0"/>
              </a:ext>
            </a:extLst>
          </a:blip>
          <a:srcRect l="45211"/>
          <a:stretch/>
        </p:blipFill>
        <p:spPr bwMode="auto">
          <a:xfrm>
            <a:off x="11066672" y="0"/>
            <a:ext cx="1106872" cy="635672"/>
          </a:xfrm>
          <a:prstGeom prst="rect">
            <a:avLst/>
          </a:prstGeom>
          <a:noFill/>
          <a:ln>
            <a:noFill/>
          </a:ln>
        </p:spPr>
      </p:pic>
      <mc:AlternateContent xmlns:mc="http://schemas.openxmlformats.org/markup-compatibility/2006" xmlns:a14="http://schemas.microsoft.com/office/drawing/2010/main">
        <mc:Choice Requires="a14">
          <p:sp>
            <p:nvSpPr>
              <p:cNvPr id="22" name="CuadroTexto 21">
                <a:extLst>
                  <a:ext uri="{FF2B5EF4-FFF2-40B4-BE49-F238E27FC236}">
                    <a16:creationId xmlns:a16="http://schemas.microsoft.com/office/drawing/2014/main" id="{E376DED8-FCDC-4F43-90FD-21184C2ECB97}"/>
                  </a:ext>
                </a:extLst>
              </p:cNvPr>
              <p:cNvSpPr txBox="1"/>
              <p:nvPr/>
            </p:nvSpPr>
            <p:spPr>
              <a:xfrm>
                <a:off x="1871133" y="4059793"/>
                <a:ext cx="3338100" cy="40741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s-MX" sz="1000">
                          <a:solidFill>
                            <a:srgbClr val="4E2009"/>
                          </a:solidFill>
                          <a:latin typeface="Cambria Math" panose="02040503050406030204" pitchFamily="18" charset="0"/>
                          <a:ea typeface="+mn-ea"/>
                        </a:rPr>
                        <m:t>𝐶𝑜𝑠𝑡𝑜</m:t>
                      </m:r>
                      <m:r>
                        <a:rPr lang="es-MX" sz="1000">
                          <a:solidFill>
                            <a:srgbClr val="4E2009"/>
                          </a:solidFill>
                          <a:latin typeface="Cambria Math" panose="02040503050406030204" pitchFamily="18" charset="0"/>
                          <a:ea typeface="+mn-ea"/>
                        </a:rPr>
                        <m:t> </m:t>
                      </m:r>
                      <m:r>
                        <a:rPr lang="es-MX" sz="1000">
                          <a:solidFill>
                            <a:srgbClr val="4E2009"/>
                          </a:solidFill>
                          <a:latin typeface="Cambria Math" panose="02040503050406030204" pitchFamily="18" charset="0"/>
                          <a:ea typeface="+mn-ea"/>
                        </a:rPr>
                        <m:t>𝑈𝑛𝑖𝑡𝑎𝑟𝑖𝑜</m:t>
                      </m:r>
                      <m:r>
                        <a:rPr lang="es-MX" sz="1000">
                          <a:solidFill>
                            <a:srgbClr val="4E2009"/>
                          </a:solidFill>
                          <a:latin typeface="Cambria Math" panose="02040503050406030204" pitchFamily="18" charset="0"/>
                          <a:ea typeface="+mn-ea"/>
                        </a:rPr>
                        <m:t>: </m:t>
                      </m:r>
                      <m:sSub>
                        <m:sSubPr>
                          <m:ctrlPr>
                            <a:rPr lang="es-MX" sz="1000" i="1">
                              <a:solidFill>
                                <a:srgbClr val="4E2009"/>
                              </a:solidFill>
                              <a:latin typeface="Cambria Math" panose="02040503050406030204" pitchFamily="18" charset="0"/>
                              <a:ea typeface="+mn-ea"/>
                            </a:rPr>
                          </m:ctrlPr>
                        </m:sSubPr>
                        <m:e>
                          <m:r>
                            <a:rPr lang="es-MX" sz="1000">
                              <a:solidFill>
                                <a:srgbClr val="4E2009"/>
                              </a:solidFill>
                              <a:latin typeface="Cambria Math" panose="02040503050406030204" pitchFamily="18" charset="0"/>
                              <a:ea typeface="+mn-ea"/>
                            </a:rPr>
                            <m:t>𝐶𝑈</m:t>
                          </m:r>
                        </m:e>
                        <m:sub>
                          <m:r>
                            <a:rPr lang="es-MX" sz="1000">
                              <a:solidFill>
                                <a:srgbClr val="4E2009"/>
                              </a:solidFill>
                              <a:latin typeface="Cambria Math" panose="02040503050406030204" pitchFamily="18" charset="0"/>
                              <a:ea typeface="+mn-ea"/>
                            </a:rPr>
                            <m:t>𝑛</m:t>
                          </m:r>
                          <m:r>
                            <a:rPr lang="es-MX" sz="1000">
                              <a:solidFill>
                                <a:srgbClr val="4E2009"/>
                              </a:solidFill>
                              <a:latin typeface="Cambria Math" panose="02040503050406030204" pitchFamily="18" charset="0"/>
                              <a:ea typeface="+mn-ea"/>
                            </a:rPr>
                            <m:t>,</m:t>
                          </m:r>
                          <m:r>
                            <a:rPr lang="es-MX" sz="1000">
                              <a:solidFill>
                                <a:srgbClr val="4E2009"/>
                              </a:solidFill>
                              <a:latin typeface="Cambria Math" panose="02040503050406030204" pitchFamily="18" charset="0"/>
                              <a:ea typeface="+mn-ea"/>
                            </a:rPr>
                            <m:t>𝑚</m:t>
                          </m:r>
                        </m:sub>
                      </m:sSub>
                      <m:r>
                        <a:rPr lang="es-MX" sz="1000">
                          <a:solidFill>
                            <a:srgbClr val="4E2009"/>
                          </a:solidFill>
                          <a:latin typeface="Cambria Math" panose="02040503050406030204" pitchFamily="18" charset="0"/>
                          <a:ea typeface="+mn-ea"/>
                        </a:rPr>
                        <m:t>=</m:t>
                      </m:r>
                      <m:f>
                        <m:fPr>
                          <m:ctrlPr>
                            <a:rPr lang="es-MX" sz="1000" i="1">
                              <a:solidFill>
                                <a:srgbClr val="4E2009"/>
                              </a:solidFill>
                              <a:latin typeface="Cambria Math" panose="02040503050406030204" pitchFamily="18" charset="0"/>
                              <a:ea typeface="+mn-ea"/>
                            </a:rPr>
                          </m:ctrlPr>
                        </m:fPr>
                        <m:num>
                          <m:sSub>
                            <m:sSubPr>
                              <m:ctrlPr>
                                <a:rPr lang="es-MX" sz="1000" i="1">
                                  <a:solidFill>
                                    <a:srgbClr val="4E2009"/>
                                  </a:solidFill>
                                  <a:latin typeface="Cambria Math" panose="02040503050406030204" pitchFamily="18" charset="0"/>
                                  <a:ea typeface="+mn-ea"/>
                                </a:rPr>
                              </m:ctrlPr>
                            </m:sSubPr>
                            <m:e>
                              <m:r>
                                <a:rPr lang="es-MX" sz="1000">
                                  <a:solidFill>
                                    <a:srgbClr val="4E2009"/>
                                  </a:solidFill>
                                  <a:latin typeface="Cambria Math" panose="02040503050406030204" pitchFamily="18" charset="0"/>
                                  <a:ea typeface="+mn-ea"/>
                                </a:rPr>
                                <m:t>𝐺</m:t>
                              </m:r>
                            </m:e>
                            <m:sub>
                              <m:r>
                                <a:rPr lang="es-MX" sz="1000">
                                  <a:solidFill>
                                    <a:srgbClr val="4E2009"/>
                                  </a:solidFill>
                                  <a:latin typeface="Cambria Math" panose="02040503050406030204" pitchFamily="18" charset="0"/>
                                  <a:ea typeface="+mn-ea"/>
                                </a:rPr>
                                <m:t>𝑚</m:t>
                              </m:r>
                            </m:sub>
                          </m:sSub>
                        </m:num>
                        <m:den>
                          <m:r>
                            <a:rPr lang="es-MX" sz="1000">
                              <a:solidFill>
                                <a:srgbClr val="4E2009"/>
                              </a:solidFill>
                              <a:latin typeface="Cambria Math" panose="02040503050406030204" pitchFamily="18" charset="0"/>
                              <a:ea typeface="+mn-ea"/>
                            </a:rPr>
                            <m:t>1−</m:t>
                          </m:r>
                          <m:r>
                            <a:rPr lang="es-MX" sz="1000">
                              <a:solidFill>
                                <a:srgbClr val="4E2009"/>
                              </a:solidFill>
                              <a:latin typeface="Cambria Math" panose="02040503050406030204" pitchFamily="18" charset="0"/>
                              <a:ea typeface="+mn-ea"/>
                            </a:rPr>
                            <m:t>𝑝</m:t>
                          </m:r>
                        </m:den>
                      </m:f>
                      <m:r>
                        <a:rPr lang="es-MX" sz="1000">
                          <a:solidFill>
                            <a:srgbClr val="4E2009"/>
                          </a:solidFill>
                          <a:latin typeface="Cambria Math" panose="02040503050406030204" pitchFamily="18" charset="0"/>
                          <a:ea typeface="+mn-ea"/>
                        </a:rPr>
                        <m:t>+ </m:t>
                      </m:r>
                      <m:sSub>
                        <m:sSubPr>
                          <m:ctrlPr>
                            <a:rPr lang="es-MX" sz="1000" i="1">
                              <a:solidFill>
                                <a:srgbClr val="4E2009"/>
                              </a:solidFill>
                              <a:latin typeface="Cambria Math" panose="02040503050406030204" pitchFamily="18" charset="0"/>
                              <a:ea typeface="+mn-ea"/>
                            </a:rPr>
                          </m:ctrlPr>
                        </m:sSubPr>
                        <m:e>
                          <m:r>
                            <a:rPr lang="es-MX" sz="1000">
                              <a:solidFill>
                                <a:srgbClr val="4E2009"/>
                              </a:solidFill>
                              <a:latin typeface="Cambria Math" panose="02040503050406030204" pitchFamily="18" charset="0"/>
                              <a:ea typeface="+mn-ea"/>
                            </a:rPr>
                            <m:t>𝐷</m:t>
                          </m:r>
                        </m:e>
                        <m:sub>
                          <m:r>
                            <a:rPr lang="es-MX" sz="1000">
                              <a:solidFill>
                                <a:srgbClr val="4E2009"/>
                              </a:solidFill>
                              <a:latin typeface="Cambria Math" panose="02040503050406030204" pitchFamily="18" charset="0"/>
                              <a:ea typeface="+mn-ea"/>
                            </a:rPr>
                            <m:t>𝑚</m:t>
                          </m:r>
                          <m:r>
                            <a:rPr lang="es-MX" sz="1000">
                              <a:solidFill>
                                <a:srgbClr val="4E2009"/>
                              </a:solidFill>
                              <a:latin typeface="Cambria Math" panose="02040503050406030204" pitchFamily="18" charset="0"/>
                              <a:ea typeface="+mn-ea"/>
                            </a:rPr>
                            <m:t>,</m:t>
                          </m:r>
                          <m:r>
                            <a:rPr lang="es-MX" sz="1000">
                              <a:solidFill>
                                <a:srgbClr val="4E2009"/>
                              </a:solidFill>
                              <a:latin typeface="Cambria Math" panose="02040503050406030204" pitchFamily="18" charset="0"/>
                              <a:ea typeface="+mn-ea"/>
                            </a:rPr>
                            <m:t>𝑛</m:t>
                          </m:r>
                        </m:sub>
                      </m:sSub>
                      <m:r>
                        <a:rPr lang="es-MX" sz="1000">
                          <a:solidFill>
                            <a:srgbClr val="4E2009"/>
                          </a:solidFill>
                          <a:latin typeface="Cambria Math" panose="02040503050406030204" pitchFamily="18" charset="0"/>
                          <a:ea typeface="+mn-ea"/>
                        </a:rPr>
                        <m:t>+</m:t>
                      </m:r>
                      <m:sSub>
                        <m:sSubPr>
                          <m:ctrlPr>
                            <a:rPr lang="es-MX" sz="1000" i="1">
                              <a:solidFill>
                                <a:srgbClr val="4E2009"/>
                              </a:solidFill>
                              <a:latin typeface="Cambria Math" panose="02040503050406030204" pitchFamily="18" charset="0"/>
                              <a:ea typeface="+mn-ea"/>
                            </a:rPr>
                          </m:ctrlPr>
                        </m:sSubPr>
                        <m:e>
                          <m:r>
                            <a:rPr lang="es-MX" sz="1000">
                              <a:solidFill>
                                <a:srgbClr val="4E2009"/>
                              </a:solidFill>
                              <a:latin typeface="Cambria Math" panose="02040503050406030204" pitchFamily="18" charset="0"/>
                              <a:ea typeface="+mn-ea"/>
                            </a:rPr>
                            <m:t>𝐶</m:t>
                          </m:r>
                        </m:e>
                        <m:sub>
                          <m:r>
                            <a:rPr lang="es-MX" sz="1000">
                              <a:solidFill>
                                <a:srgbClr val="4E2009"/>
                              </a:solidFill>
                              <a:latin typeface="Cambria Math" panose="02040503050406030204" pitchFamily="18" charset="0"/>
                              <a:ea typeface="+mn-ea"/>
                            </a:rPr>
                            <m:t>𝑚</m:t>
                          </m:r>
                        </m:sub>
                      </m:sSub>
                      <m:r>
                        <a:rPr lang="es-MX" sz="1000">
                          <a:solidFill>
                            <a:srgbClr val="4E2009"/>
                          </a:solidFill>
                          <a:latin typeface="Cambria Math" panose="02040503050406030204" pitchFamily="18" charset="0"/>
                          <a:ea typeface="+mn-ea"/>
                        </a:rPr>
                        <m:t> </m:t>
                      </m:r>
                      <m:d>
                        <m:dPr>
                          <m:ctrlPr>
                            <a:rPr lang="es-MX" sz="1000" i="1">
                              <a:solidFill>
                                <a:srgbClr val="4E2009"/>
                              </a:solidFill>
                              <a:latin typeface="Cambria Math" panose="02040503050406030204" pitchFamily="18" charset="0"/>
                              <a:ea typeface="+mn-ea"/>
                            </a:rPr>
                          </m:ctrlPr>
                        </m:dPr>
                        <m:e>
                          <m:f>
                            <m:fPr>
                              <m:type m:val="lin"/>
                              <m:ctrlPr>
                                <a:rPr lang="es-MX" sz="1000" i="1">
                                  <a:solidFill>
                                    <a:srgbClr val="4E2009"/>
                                  </a:solidFill>
                                  <a:latin typeface="Cambria Math" panose="02040503050406030204" pitchFamily="18" charset="0"/>
                                  <a:ea typeface="+mn-ea"/>
                                </a:rPr>
                              </m:ctrlPr>
                            </m:fPr>
                            <m:num>
                              <m:r>
                                <a:rPr lang="es-MX" sz="1000">
                                  <a:solidFill>
                                    <a:srgbClr val="4E2009"/>
                                  </a:solidFill>
                                  <a:latin typeface="Cambria Math" panose="02040503050406030204" pitchFamily="18" charset="0"/>
                                  <a:ea typeface="+mn-ea"/>
                                </a:rPr>
                                <m:t>$</m:t>
                              </m:r>
                            </m:num>
                            <m:den>
                              <m:r>
                                <a:rPr lang="es-MX" sz="1000">
                                  <a:solidFill>
                                    <a:srgbClr val="4E2009"/>
                                  </a:solidFill>
                                  <a:latin typeface="Cambria Math" panose="02040503050406030204" pitchFamily="18" charset="0"/>
                                  <a:ea typeface="+mn-ea"/>
                                </a:rPr>
                                <m:t>𝑘</m:t>
                              </m:r>
                            </m:den>
                          </m:f>
                          <m:r>
                            <a:rPr lang="es-MX" sz="1000">
                              <a:solidFill>
                                <a:srgbClr val="4E2009"/>
                              </a:solidFill>
                              <a:latin typeface="Cambria Math" panose="02040503050406030204" pitchFamily="18" charset="0"/>
                              <a:ea typeface="+mn-ea"/>
                            </a:rPr>
                            <m:t>𝑊h</m:t>
                          </m:r>
                        </m:e>
                      </m:d>
                    </m:oMath>
                  </m:oMathPara>
                </a14:m>
                <a:endParaRPr lang="es-MX" sz="1000" dirty="0">
                  <a:solidFill>
                    <a:srgbClr val="4E2009"/>
                  </a:solidFill>
                  <a:latin typeface="Nunito" pitchFamily="2" charset="0"/>
                  <a:ea typeface="+mn-ea"/>
                </a:endParaRPr>
              </a:p>
            </p:txBody>
          </p:sp>
        </mc:Choice>
        <mc:Fallback xmlns="">
          <p:sp>
            <p:nvSpPr>
              <p:cNvPr id="22" name="CuadroTexto 21">
                <a:extLst>
                  <a:ext uri="{FF2B5EF4-FFF2-40B4-BE49-F238E27FC236}">
                    <a16:creationId xmlns:a16="http://schemas.microsoft.com/office/drawing/2014/main" id="{E376DED8-FCDC-4F43-90FD-21184C2ECB97}"/>
                  </a:ext>
                </a:extLst>
              </p:cNvPr>
              <p:cNvSpPr txBox="1">
                <a:spLocks noRot="1" noChangeAspect="1" noMove="1" noResize="1" noEditPoints="1" noAdjustHandles="1" noChangeArrowheads="1" noChangeShapeType="1" noTextEdit="1"/>
              </p:cNvSpPr>
              <p:nvPr/>
            </p:nvSpPr>
            <p:spPr>
              <a:xfrm>
                <a:off x="1871133" y="4059793"/>
                <a:ext cx="3338100" cy="407419"/>
              </a:xfrm>
              <a:prstGeom prst="rect">
                <a:avLst/>
              </a:prstGeom>
              <a:blipFill>
                <a:blip r:embed="rId8"/>
                <a:stretch>
                  <a:fillRect t="-29851" b="-59701"/>
                </a:stretch>
              </a:blipFill>
            </p:spPr>
            <p:txBody>
              <a:bodyPr/>
              <a:lstStyle/>
              <a:p>
                <a:r>
                  <a:rPr lang="es-MX">
                    <a:noFill/>
                  </a:rPr>
                  <a:t> </a:t>
                </a:r>
              </a:p>
            </p:txBody>
          </p:sp>
        </mc:Fallback>
      </mc:AlternateContent>
      <p:graphicFrame>
        <p:nvGraphicFramePr>
          <p:cNvPr id="23" name="Tabla 22">
            <a:extLst>
              <a:ext uri="{FF2B5EF4-FFF2-40B4-BE49-F238E27FC236}">
                <a16:creationId xmlns:a16="http://schemas.microsoft.com/office/drawing/2014/main" id="{B0F18BF8-EC91-4924-99CE-973F6B710104}"/>
              </a:ext>
            </a:extLst>
          </p:cNvPr>
          <p:cNvGraphicFramePr>
            <a:graphicFrameLocks noGrp="1"/>
          </p:cNvGraphicFramePr>
          <p:nvPr>
            <p:extLst>
              <p:ext uri="{D42A27DB-BD31-4B8C-83A1-F6EECF244321}">
                <p14:modId xmlns:p14="http://schemas.microsoft.com/office/powerpoint/2010/main" val="1952880584"/>
              </p:ext>
            </p:extLst>
          </p:nvPr>
        </p:nvGraphicFramePr>
        <p:xfrm>
          <a:off x="2033884" y="4517070"/>
          <a:ext cx="3012599" cy="1096947"/>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1572423">
                  <a:extLst>
                    <a:ext uri="{9D8B030D-6E8A-4147-A177-3AD203B41FA5}">
                      <a16:colId xmlns:a16="http://schemas.microsoft.com/office/drawing/2014/main" val="3398645773"/>
                    </a:ext>
                  </a:extLst>
                </a:gridCol>
                <a:gridCol w="1440176">
                  <a:extLst>
                    <a:ext uri="{9D8B030D-6E8A-4147-A177-3AD203B41FA5}">
                      <a16:colId xmlns:a16="http://schemas.microsoft.com/office/drawing/2014/main" val="357247662"/>
                    </a:ext>
                  </a:extLst>
                </a:gridCol>
              </a:tblGrid>
              <a:tr h="181385">
                <a:tc>
                  <a:txBody>
                    <a:bodyPr/>
                    <a:lstStyle/>
                    <a:p>
                      <a:pPr algn="ctr" rtl="0" fontAlgn="ctr"/>
                      <a:r>
                        <a:rPr lang="es-MX" sz="800" b="1" i="0" u="none" strike="noStrike" cap="none" dirty="0">
                          <a:solidFill>
                            <a:srgbClr val="4E2009"/>
                          </a:solidFill>
                          <a:latin typeface="Nunito" pitchFamily="2" charset="0"/>
                          <a:cs typeface="Arial"/>
                          <a:sym typeface="Arial"/>
                        </a:rPr>
                        <a:t>COMPONENTE</a:t>
                      </a:r>
                    </a:p>
                  </a:txBody>
                  <a:tcPr marL="9525" marR="9525" marT="9525" marB="0" anchor="ctr">
                    <a:solidFill>
                      <a:srgbClr val="FFC000"/>
                    </a:solidFill>
                  </a:tcPr>
                </a:tc>
                <a:tc>
                  <a:txBody>
                    <a:bodyPr/>
                    <a:lstStyle/>
                    <a:p>
                      <a:pPr algn="ctr" rtl="0" fontAlgn="ctr"/>
                      <a:r>
                        <a:rPr lang="es-MX" sz="800" b="1" i="0" u="none" strike="noStrike" cap="none" dirty="0">
                          <a:solidFill>
                            <a:srgbClr val="4E2009"/>
                          </a:solidFill>
                          <a:latin typeface="Nunito" pitchFamily="2" charset="0"/>
                          <a:cs typeface="Arial"/>
                          <a:sym typeface="Arial"/>
                        </a:rPr>
                        <a:t>VALOR</a:t>
                      </a:r>
                    </a:p>
                  </a:txBody>
                  <a:tcPr marL="9525" marR="9525" marT="9525" marB="0" anchor="ctr">
                    <a:solidFill>
                      <a:srgbClr val="FFC000"/>
                    </a:solidFill>
                  </a:tcPr>
                </a:tc>
                <a:extLst>
                  <a:ext uri="{0D108BD9-81ED-4DB2-BD59-A6C34878D82A}">
                    <a16:rowId xmlns:a16="http://schemas.microsoft.com/office/drawing/2014/main" val="689723811"/>
                  </a:ext>
                </a:extLst>
              </a:tr>
              <a:tr h="190022">
                <a:tc>
                  <a:txBody>
                    <a:bodyPr/>
                    <a:lstStyle/>
                    <a:p>
                      <a:pPr algn="just" rtl="0" fontAlgn="ctr"/>
                      <a:r>
                        <a:rPr lang="es-MX" sz="800" b="0" i="0" u="none" strike="noStrike" cap="none" dirty="0" err="1">
                          <a:solidFill>
                            <a:srgbClr val="4E2009"/>
                          </a:solidFill>
                          <a:latin typeface="Nunito" pitchFamily="2" charset="0"/>
                          <a:cs typeface="Arial"/>
                          <a:sym typeface="Arial"/>
                        </a:rPr>
                        <a:t>G_m</a:t>
                      </a:r>
                      <a:r>
                        <a:rPr lang="es-MX" sz="800" b="0" i="0" u="none" strike="noStrike" cap="none" dirty="0">
                          <a:solidFill>
                            <a:srgbClr val="4E2009"/>
                          </a:solidFill>
                          <a:latin typeface="Nunito" pitchFamily="2" charset="0"/>
                          <a:cs typeface="Arial"/>
                          <a:sym typeface="Arial"/>
                        </a:rPr>
                        <a:t> (Generación)                   =</a:t>
                      </a:r>
                    </a:p>
                  </a:txBody>
                  <a:tcPr marL="9525" marR="9525" marT="9525" marB="0" anchor="ctr">
                    <a:solidFill>
                      <a:srgbClr val="FFFF00"/>
                    </a:solidFill>
                  </a:tcPr>
                </a:tc>
                <a:tc>
                  <a:txBody>
                    <a:bodyPr/>
                    <a:lstStyle/>
                    <a:p>
                      <a:pPr algn="r" rtl="0" fontAlgn="ctr"/>
                      <a:r>
                        <a:rPr lang="es-MX" sz="800" b="0" i="0" u="none" strike="noStrike" cap="none" dirty="0">
                          <a:solidFill>
                            <a:srgbClr val="4E2009"/>
                          </a:solidFill>
                          <a:latin typeface="Nunito" pitchFamily="2" charset="0"/>
                          <a:cs typeface="Arial"/>
                          <a:sym typeface="Arial"/>
                        </a:rPr>
                        <a:t> $                   2.058,52 </a:t>
                      </a:r>
                    </a:p>
                  </a:txBody>
                  <a:tcPr marL="9525" marR="9525" marT="9525" marB="0" anchor="ctr">
                    <a:solidFill>
                      <a:srgbClr val="FFFF00"/>
                    </a:solidFill>
                  </a:tcPr>
                </a:tc>
                <a:extLst>
                  <a:ext uri="{0D108BD9-81ED-4DB2-BD59-A6C34878D82A}">
                    <a16:rowId xmlns:a16="http://schemas.microsoft.com/office/drawing/2014/main" val="1060686321"/>
                  </a:ext>
                </a:extLst>
              </a:tr>
              <a:tr h="181385">
                <a:tc>
                  <a:txBody>
                    <a:bodyPr/>
                    <a:lstStyle/>
                    <a:p>
                      <a:pPr algn="just" rtl="0" fontAlgn="ctr"/>
                      <a:r>
                        <a:rPr lang="es-MX" sz="800" b="0" i="0" u="none" strike="noStrike" cap="none" dirty="0">
                          <a:solidFill>
                            <a:srgbClr val="4E2009"/>
                          </a:solidFill>
                          <a:latin typeface="Nunito" pitchFamily="2" charset="0"/>
                          <a:cs typeface="Arial"/>
                          <a:sym typeface="Arial"/>
                        </a:rPr>
                        <a:t>p    (Pérdidas)                          =</a:t>
                      </a:r>
                    </a:p>
                  </a:txBody>
                  <a:tcPr marL="9525" marR="9525" marT="9525" marB="0" anchor="ctr">
                    <a:solidFill>
                      <a:srgbClr val="FFC000"/>
                    </a:solidFill>
                  </a:tcPr>
                </a:tc>
                <a:tc>
                  <a:txBody>
                    <a:bodyPr/>
                    <a:lstStyle/>
                    <a:p>
                      <a:pPr algn="r" rtl="0" fontAlgn="ctr"/>
                      <a:r>
                        <a:rPr lang="es-MX" sz="800" b="0" i="0" u="none" strike="noStrike" cap="none" dirty="0">
                          <a:solidFill>
                            <a:srgbClr val="4E2009"/>
                          </a:solidFill>
                          <a:latin typeface="Nunito" pitchFamily="2" charset="0"/>
                          <a:cs typeface="Arial"/>
                          <a:sym typeface="Arial"/>
                        </a:rPr>
                        <a:t> $                           0,10 </a:t>
                      </a:r>
                    </a:p>
                  </a:txBody>
                  <a:tcPr marL="9525" marR="9525" marT="9525" marB="0" anchor="ctr">
                    <a:solidFill>
                      <a:srgbClr val="FFC000"/>
                    </a:solidFill>
                  </a:tcPr>
                </a:tc>
                <a:extLst>
                  <a:ext uri="{0D108BD9-81ED-4DB2-BD59-A6C34878D82A}">
                    <a16:rowId xmlns:a16="http://schemas.microsoft.com/office/drawing/2014/main" val="4268294688"/>
                  </a:ext>
                </a:extLst>
              </a:tr>
              <a:tr h="181385">
                <a:tc>
                  <a:txBody>
                    <a:bodyPr/>
                    <a:lstStyle/>
                    <a:p>
                      <a:pPr algn="just" rtl="0" fontAlgn="ctr"/>
                      <a:r>
                        <a:rPr lang="es-MX" sz="800" b="0" i="0" u="none" strike="noStrike" cap="none" dirty="0">
                          <a:solidFill>
                            <a:srgbClr val="4E2009"/>
                          </a:solidFill>
                          <a:latin typeface="Nunito" pitchFamily="2" charset="0"/>
                          <a:cs typeface="Arial"/>
                          <a:sym typeface="Arial"/>
                        </a:rPr>
                        <a:t>D_(</a:t>
                      </a:r>
                      <a:r>
                        <a:rPr lang="es-MX" sz="800" b="0" i="0" u="none" strike="noStrike" cap="none" dirty="0" err="1">
                          <a:solidFill>
                            <a:srgbClr val="4E2009"/>
                          </a:solidFill>
                          <a:latin typeface="Nunito" pitchFamily="2" charset="0"/>
                          <a:cs typeface="Arial"/>
                          <a:sym typeface="Arial"/>
                        </a:rPr>
                        <a:t>m,n</a:t>
                      </a:r>
                      <a:r>
                        <a:rPr lang="es-MX" sz="800" b="0" i="0" u="none" strike="noStrike" cap="none" dirty="0">
                          <a:solidFill>
                            <a:srgbClr val="4E2009"/>
                          </a:solidFill>
                          <a:latin typeface="Nunito" pitchFamily="2" charset="0"/>
                          <a:cs typeface="Arial"/>
                          <a:sym typeface="Arial"/>
                        </a:rPr>
                        <a:t>) (Distribución)             =</a:t>
                      </a:r>
                    </a:p>
                  </a:txBody>
                  <a:tcPr marL="9525" marR="9525" marT="9525" marB="0" anchor="ctr">
                    <a:solidFill>
                      <a:srgbClr val="FFFF00"/>
                    </a:solidFill>
                  </a:tcPr>
                </a:tc>
                <a:tc>
                  <a:txBody>
                    <a:bodyPr/>
                    <a:lstStyle/>
                    <a:p>
                      <a:pPr algn="r" rtl="0" fontAlgn="ctr"/>
                      <a:r>
                        <a:rPr lang="es-MX" sz="800" b="0" i="0" u="none" strike="noStrike" cap="none" dirty="0">
                          <a:solidFill>
                            <a:srgbClr val="4E2009"/>
                          </a:solidFill>
                          <a:latin typeface="Nunito" pitchFamily="2" charset="0"/>
                          <a:cs typeface="Arial"/>
                          <a:sym typeface="Arial"/>
                        </a:rPr>
                        <a:t> $                      203,88 </a:t>
                      </a:r>
                    </a:p>
                  </a:txBody>
                  <a:tcPr marL="9525" marR="9525" marT="9525" marB="0" anchor="ctr">
                    <a:solidFill>
                      <a:srgbClr val="FFFF00"/>
                    </a:solidFill>
                  </a:tcPr>
                </a:tc>
                <a:extLst>
                  <a:ext uri="{0D108BD9-81ED-4DB2-BD59-A6C34878D82A}">
                    <a16:rowId xmlns:a16="http://schemas.microsoft.com/office/drawing/2014/main" val="1975305115"/>
                  </a:ext>
                </a:extLst>
              </a:tr>
              <a:tr h="181385">
                <a:tc>
                  <a:txBody>
                    <a:bodyPr/>
                    <a:lstStyle/>
                    <a:p>
                      <a:pPr algn="just" rtl="0" fontAlgn="ctr"/>
                      <a:r>
                        <a:rPr lang="es-MX" sz="800" b="0" i="0" u="none" strike="noStrike" cap="none" dirty="0" err="1">
                          <a:solidFill>
                            <a:srgbClr val="4E2009"/>
                          </a:solidFill>
                          <a:latin typeface="Nunito" pitchFamily="2" charset="0"/>
                          <a:cs typeface="Arial"/>
                          <a:sym typeface="Arial"/>
                        </a:rPr>
                        <a:t>C_m</a:t>
                      </a:r>
                      <a:r>
                        <a:rPr lang="es-MX" sz="800" b="0" i="0" u="none" strike="noStrike" cap="none" dirty="0">
                          <a:solidFill>
                            <a:srgbClr val="4E2009"/>
                          </a:solidFill>
                          <a:latin typeface="Nunito" pitchFamily="2" charset="0"/>
                          <a:cs typeface="Arial"/>
                          <a:sym typeface="Arial"/>
                        </a:rPr>
                        <a:t>  (Comercialización)         =</a:t>
                      </a:r>
                    </a:p>
                  </a:txBody>
                  <a:tcPr marL="9525" marR="9525" marT="9525" marB="0" anchor="ctr">
                    <a:solidFill>
                      <a:srgbClr val="FFC000"/>
                    </a:solidFill>
                  </a:tcPr>
                </a:tc>
                <a:tc>
                  <a:txBody>
                    <a:bodyPr/>
                    <a:lstStyle/>
                    <a:p>
                      <a:pPr algn="r" rtl="0" fontAlgn="ctr"/>
                      <a:r>
                        <a:rPr lang="es-MX" sz="800" b="0" i="0" u="none" strike="noStrike" cap="none" dirty="0">
                          <a:solidFill>
                            <a:srgbClr val="4E2009"/>
                          </a:solidFill>
                          <a:latin typeface="Nunito" pitchFamily="2" charset="0"/>
                          <a:cs typeface="Arial"/>
                          <a:sym typeface="Arial"/>
                        </a:rPr>
                        <a:t> $                      101,58 </a:t>
                      </a:r>
                    </a:p>
                  </a:txBody>
                  <a:tcPr marL="9525" marR="9525" marT="9525" marB="0" anchor="ctr">
                    <a:solidFill>
                      <a:srgbClr val="FFC000"/>
                    </a:solidFill>
                  </a:tcPr>
                </a:tc>
                <a:extLst>
                  <a:ext uri="{0D108BD9-81ED-4DB2-BD59-A6C34878D82A}">
                    <a16:rowId xmlns:a16="http://schemas.microsoft.com/office/drawing/2014/main" val="2331991420"/>
                  </a:ext>
                </a:extLst>
              </a:tr>
              <a:tr h="181385">
                <a:tc>
                  <a:txBody>
                    <a:bodyPr/>
                    <a:lstStyle/>
                    <a:p>
                      <a:pPr algn="just" rtl="0" fontAlgn="ctr"/>
                      <a:r>
                        <a:rPr lang="es-MX" sz="800" b="0" i="0" u="none" strike="noStrike" cap="none" dirty="0">
                          <a:solidFill>
                            <a:srgbClr val="4E2009"/>
                          </a:solidFill>
                          <a:latin typeface="Nunito" pitchFamily="2" charset="0"/>
                          <a:cs typeface="Arial"/>
                          <a:sym typeface="Arial"/>
                        </a:rPr>
                        <a:t>〖</a:t>
                      </a:r>
                      <a:r>
                        <a:rPr lang="es-MX" sz="800" b="0" i="0" u="none" strike="noStrike" cap="none" dirty="0" err="1">
                          <a:solidFill>
                            <a:srgbClr val="4E2009"/>
                          </a:solidFill>
                          <a:latin typeface="Nunito" pitchFamily="2" charset="0"/>
                          <a:cs typeface="Arial"/>
                          <a:sym typeface="Arial"/>
                        </a:rPr>
                        <a:t>CU〗_m</a:t>
                      </a:r>
                      <a:r>
                        <a:rPr lang="es-MX" sz="800" b="0" i="0" u="none" strike="noStrike" cap="none" dirty="0">
                          <a:solidFill>
                            <a:srgbClr val="4E2009"/>
                          </a:solidFill>
                          <a:latin typeface="Nunito" pitchFamily="2" charset="0"/>
                          <a:cs typeface="Arial"/>
                          <a:sym typeface="Arial"/>
                        </a:rPr>
                        <a:t> (Costo Unitario)        =</a:t>
                      </a:r>
                    </a:p>
                  </a:txBody>
                  <a:tcPr marL="9525" marR="9525" marT="9525" marB="0" anchor="ctr">
                    <a:solidFill>
                      <a:srgbClr val="FFFF00"/>
                    </a:solidFill>
                  </a:tcPr>
                </a:tc>
                <a:tc>
                  <a:txBody>
                    <a:bodyPr/>
                    <a:lstStyle/>
                    <a:p>
                      <a:pPr algn="r" rtl="0" fontAlgn="ctr"/>
                      <a:r>
                        <a:rPr lang="es-MX" sz="800" b="0" i="0" u="none" strike="noStrike" cap="none" dirty="0">
                          <a:solidFill>
                            <a:srgbClr val="4E2009"/>
                          </a:solidFill>
                          <a:latin typeface="Nunito" pitchFamily="2" charset="0"/>
                          <a:cs typeface="Arial"/>
                          <a:sym typeface="Arial"/>
                        </a:rPr>
                        <a:t> $                   2.592,70 </a:t>
                      </a:r>
                    </a:p>
                  </a:txBody>
                  <a:tcPr marL="9525" marR="9525" marT="9525" marB="0" anchor="ctr">
                    <a:solidFill>
                      <a:srgbClr val="FFFF00"/>
                    </a:solidFill>
                  </a:tcPr>
                </a:tc>
                <a:extLst>
                  <a:ext uri="{0D108BD9-81ED-4DB2-BD59-A6C34878D82A}">
                    <a16:rowId xmlns:a16="http://schemas.microsoft.com/office/drawing/2014/main" val="104694349"/>
                  </a:ext>
                </a:extLst>
              </a:tr>
            </a:tbl>
          </a:graphicData>
        </a:graphic>
      </p:graphicFrame>
      <mc:AlternateContent xmlns:mc="http://schemas.openxmlformats.org/markup-compatibility/2006" xmlns:a14="http://schemas.microsoft.com/office/drawing/2010/main">
        <mc:Choice Requires="a14">
          <p:sp>
            <p:nvSpPr>
              <p:cNvPr id="25" name="CuadroTexto 24">
                <a:extLst>
                  <a:ext uri="{FF2B5EF4-FFF2-40B4-BE49-F238E27FC236}">
                    <a16:creationId xmlns:a16="http://schemas.microsoft.com/office/drawing/2014/main" id="{B4E1D52A-A993-4554-A699-648E6A7BA603}"/>
                  </a:ext>
                </a:extLst>
              </p:cNvPr>
              <p:cNvSpPr txBox="1"/>
              <p:nvPr/>
            </p:nvSpPr>
            <p:spPr>
              <a:xfrm>
                <a:off x="182577" y="5746731"/>
                <a:ext cx="5938979" cy="830997"/>
              </a:xfrm>
              <a:prstGeom prst="rect">
                <a:avLst/>
              </a:prstGeom>
              <a:noFill/>
            </p:spPr>
            <p:txBody>
              <a:bodyPr wrap="square">
                <a:spAutoFit/>
              </a:bodyPr>
              <a:lstStyle/>
              <a:p>
                <a:pPr algn="just"/>
                <a:r>
                  <a:rPr lang="es-ES" sz="800" dirty="0">
                    <a:solidFill>
                      <a:srgbClr val="4E2009"/>
                    </a:solidFill>
                    <a:latin typeface="Nunito" pitchFamily="2" charset="0"/>
                    <a:ea typeface="+mn-ea"/>
                  </a:rPr>
                  <a:t>El Ministerio de Minas y Energía (</a:t>
                </a:r>
                <a:r>
                  <a:rPr lang="es-ES" sz="800" dirty="0" err="1">
                    <a:solidFill>
                      <a:srgbClr val="4E2009"/>
                    </a:solidFill>
                    <a:latin typeface="Nunito" pitchFamily="2" charset="0"/>
                    <a:ea typeface="+mn-ea"/>
                  </a:rPr>
                  <a:t>MME</a:t>
                </a:r>
                <a:r>
                  <a:rPr lang="es-ES" sz="800" dirty="0">
                    <a:solidFill>
                      <a:srgbClr val="4E2009"/>
                    </a:solidFill>
                    <a:latin typeface="Nunito" pitchFamily="2" charset="0"/>
                    <a:ea typeface="+mn-ea"/>
                  </a:rPr>
                  <a:t>) por medio de la </a:t>
                </a:r>
                <a:r>
                  <a:rPr lang="es-ES" sz="800" b="1" dirty="0">
                    <a:solidFill>
                      <a:srgbClr val="4E2009"/>
                    </a:solidFill>
                    <a:latin typeface="Nunito" pitchFamily="2" charset="0"/>
                    <a:ea typeface="+mn-ea"/>
                  </a:rPr>
                  <a:t>Resolución 40239 de 2022</a:t>
                </a:r>
                <a:r>
                  <a:rPr lang="es-ES" sz="800" dirty="0">
                    <a:solidFill>
                      <a:srgbClr val="4E2009"/>
                    </a:solidFill>
                    <a:latin typeface="Nunito" pitchFamily="2" charset="0"/>
                    <a:ea typeface="+mn-ea"/>
                  </a:rPr>
                  <a:t>, establece el procedimiento y los criterios para la distribución y giro de subsidios para el servicio público de energía eléctrica en las Zonas No Interconectadas – </a:t>
                </a:r>
                <a:r>
                  <a:rPr lang="es-ES" sz="800" dirty="0" err="1">
                    <a:solidFill>
                      <a:srgbClr val="4E2009"/>
                    </a:solidFill>
                    <a:latin typeface="Nunito" pitchFamily="2" charset="0"/>
                    <a:ea typeface="+mn-ea"/>
                  </a:rPr>
                  <a:t>ZNI</a:t>
                </a:r>
                <a:r>
                  <a:rPr lang="es-ES" sz="800" dirty="0">
                    <a:solidFill>
                      <a:srgbClr val="4E2009"/>
                    </a:solidFill>
                    <a:latin typeface="Nunito" pitchFamily="2" charset="0"/>
                    <a:ea typeface="+mn-ea"/>
                  </a:rPr>
                  <a:t>.</a:t>
                </a:r>
              </a:p>
              <a:p>
                <a:pPr algn="just"/>
                <a:endParaRPr lang="es-ES" sz="800" dirty="0">
                  <a:solidFill>
                    <a:srgbClr val="4E2009"/>
                  </a:solidFill>
                  <a:latin typeface="Nunito" pitchFamily="2" charset="0"/>
                  <a:ea typeface="+mn-ea"/>
                </a:endParaRPr>
              </a:p>
              <a:p>
                <a:pPr algn="just"/>
                <a:r>
                  <a:rPr lang="es-ES" sz="800" dirty="0">
                    <a:solidFill>
                      <a:srgbClr val="4E2009"/>
                    </a:solidFill>
                    <a:latin typeface="Nunito" pitchFamily="2" charset="0"/>
                    <a:ea typeface="+mn-ea"/>
                  </a:rPr>
                  <a:t>Dado que la proyección de consumo promedio en la comunidad asciende a </a:t>
                </a:r>
                <a14:m>
                  <m:oMath xmlns:m="http://schemas.openxmlformats.org/officeDocument/2006/math">
                    <m:r>
                      <a:rPr lang="es-ES" sz="800" b="1" i="1">
                        <a:solidFill>
                          <a:srgbClr val="4E2009"/>
                        </a:solidFill>
                        <a:latin typeface="Cambria Math" panose="02040503050406030204" pitchFamily="18" charset="0"/>
                        <a:ea typeface="+mn-ea"/>
                      </a:rPr>
                      <m:t>𝟗𝟎</m:t>
                    </m:r>
                    <m:r>
                      <a:rPr lang="es-ES" sz="800" b="1">
                        <a:solidFill>
                          <a:srgbClr val="4E2009"/>
                        </a:solidFill>
                        <a:latin typeface="Cambria Math" panose="02040503050406030204" pitchFamily="18" charset="0"/>
                        <a:ea typeface="+mn-ea"/>
                      </a:rPr>
                      <m:t> </m:t>
                    </m:r>
                    <m:r>
                      <a:rPr lang="es-ES" sz="800" b="1" i="1">
                        <a:solidFill>
                          <a:srgbClr val="4E2009"/>
                        </a:solidFill>
                        <a:latin typeface="Cambria Math" panose="02040503050406030204" pitchFamily="18" charset="0"/>
                        <a:ea typeface="+mn-ea"/>
                      </a:rPr>
                      <m:t>𝐤𝐖𝐡</m:t>
                    </m:r>
                    <m:r>
                      <a:rPr lang="es-ES" sz="800" b="1">
                        <a:solidFill>
                          <a:srgbClr val="4E2009"/>
                        </a:solidFill>
                        <a:latin typeface="Cambria Math" panose="02040503050406030204" pitchFamily="18" charset="0"/>
                        <a:ea typeface="+mn-ea"/>
                      </a:rPr>
                      <m:t>.</m:t>
                    </m:r>
                    <m:r>
                      <a:rPr lang="es-ES" sz="800" b="1" i="1">
                        <a:solidFill>
                          <a:srgbClr val="4E2009"/>
                        </a:solidFill>
                        <a:latin typeface="Cambria Math" panose="02040503050406030204" pitchFamily="18" charset="0"/>
                        <a:ea typeface="+mn-ea"/>
                      </a:rPr>
                      <m:t>𝐦𝐞𝐬</m:t>
                    </m:r>
                  </m:oMath>
                </a14:m>
                <a:r>
                  <a:rPr lang="es-ES" sz="800" b="1" dirty="0">
                    <a:solidFill>
                      <a:srgbClr val="4E2009"/>
                    </a:solidFill>
                    <a:latin typeface="Nunito" pitchFamily="2" charset="0"/>
                    <a:ea typeface="+mn-ea"/>
                  </a:rPr>
                  <a:t> </a:t>
                </a:r>
                <a:r>
                  <a:rPr lang="es-ES" sz="800" dirty="0">
                    <a:solidFill>
                      <a:srgbClr val="4E2009"/>
                    </a:solidFill>
                    <a:latin typeface="Nunito" pitchFamily="2" charset="0"/>
                    <a:ea typeface="+mn-ea"/>
                  </a:rPr>
                  <a:t>y que el comercializador incumbente del Sistema Interconectado Nacional (SIN) en el departamento donde se encuentran ubicados los Usuarios Residenciales de la </a:t>
                </a:r>
                <a:r>
                  <a:rPr lang="es-ES" sz="800" dirty="0" err="1">
                    <a:solidFill>
                      <a:srgbClr val="4E2009"/>
                    </a:solidFill>
                    <a:latin typeface="Nunito" pitchFamily="2" charset="0"/>
                    <a:ea typeface="+mn-ea"/>
                  </a:rPr>
                  <a:t>ZNI</a:t>
                </a:r>
                <a:r>
                  <a:rPr lang="es-ES" sz="800" dirty="0">
                    <a:solidFill>
                      <a:srgbClr val="4E2009"/>
                    </a:solidFill>
                    <a:latin typeface="Nunito" pitchFamily="2" charset="0"/>
                    <a:ea typeface="+mn-ea"/>
                  </a:rPr>
                  <a:t> es la Compañía Energética de Occidente</a:t>
                </a:r>
                <a:r>
                  <a:rPr lang="es-ES" sz="800" b="1" dirty="0">
                    <a:solidFill>
                      <a:srgbClr val="4E2009"/>
                    </a:solidFill>
                    <a:latin typeface="Nunito" pitchFamily="2" charset="0"/>
                    <a:ea typeface="+mn-ea"/>
                  </a:rPr>
                  <a:t>, la tarifa proyectada de cobro a usuario es de 437.3903 $/kWh </a:t>
                </a:r>
                <a:endParaRPr lang="es-MX" sz="800" b="1" dirty="0">
                  <a:solidFill>
                    <a:srgbClr val="4E2009"/>
                  </a:solidFill>
                  <a:latin typeface="Nunito" pitchFamily="2" charset="0"/>
                  <a:ea typeface="+mn-ea"/>
                </a:endParaRPr>
              </a:p>
            </p:txBody>
          </p:sp>
        </mc:Choice>
        <mc:Fallback xmlns="">
          <p:sp>
            <p:nvSpPr>
              <p:cNvPr id="25" name="CuadroTexto 24">
                <a:extLst>
                  <a:ext uri="{FF2B5EF4-FFF2-40B4-BE49-F238E27FC236}">
                    <a16:creationId xmlns:a16="http://schemas.microsoft.com/office/drawing/2014/main" id="{B4E1D52A-A993-4554-A699-648E6A7BA603}"/>
                  </a:ext>
                </a:extLst>
              </p:cNvPr>
              <p:cNvSpPr txBox="1">
                <a:spLocks noRot="1" noChangeAspect="1" noMove="1" noResize="1" noEditPoints="1" noAdjustHandles="1" noChangeArrowheads="1" noChangeShapeType="1" noTextEdit="1"/>
              </p:cNvSpPr>
              <p:nvPr/>
            </p:nvSpPr>
            <p:spPr>
              <a:xfrm>
                <a:off x="182577" y="5746731"/>
                <a:ext cx="5938979" cy="830997"/>
              </a:xfrm>
              <a:prstGeom prst="rect">
                <a:avLst/>
              </a:prstGeom>
              <a:blipFill>
                <a:blip r:embed="rId9"/>
                <a:stretch>
                  <a:fillRect b="-1471"/>
                </a:stretch>
              </a:blipFill>
            </p:spPr>
            <p:txBody>
              <a:bodyPr/>
              <a:lstStyle/>
              <a:p>
                <a:r>
                  <a:rPr lang="es-MX">
                    <a:noFill/>
                  </a:rPr>
                  <a:t> </a:t>
                </a:r>
              </a:p>
            </p:txBody>
          </p:sp>
        </mc:Fallback>
      </mc:AlternateContent>
      <p:graphicFrame>
        <p:nvGraphicFramePr>
          <p:cNvPr id="26" name="Tabla 25">
            <a:extLst>
              <a:ext uri="{FF2B5EF4-FFF2-40B4-BE49-F238E27FC236}">
                <a16:creationId xmlns:a16="http://schemas.microsoft.com/office/drawing/2014/main" id="{5127C173-0325-4737-8689-2E9727A26B31}"/>
              </a:ext>
            </a:extLst>
          </p:cNvPr>
          <p:cNvGraphicFramePr>
            <a:graphicFrameLocks noGrp="1"/>
          </p:cNvGraphicFramePr>
          <p:nvPr>
            <p:extLst>
              <p:ext uri="{D42A27DB-BD31-4B8C-83A1-F6EECF244321}">
                <p14:modId xmlns:p14="http://schemas.microsoft.com/office/powerpoint/2010/main" val="1869703442"/>
              </p:ext>
            </p:extLst>
          </p:nvPr>
        </p:nvGraphicFramePr>
        <p:xfrm>
          <a:off x="8485300" y="5312309"/>
          <a:ext cx="2524020" cy="762000"/>
        </p:xfrm>
        <a:graphic>
          <a:graphicData uri="http://schemas.openxmlformats.org/drawingml/2006/table">
            <a:tbl>
              <a:tblPr firstRow="1" firstCol="1" bandRow="1">
                <a:effectLst>
                  <a:outerShdw blurRad="50800" dist="38100" dir="2700000" algn="tl" rotWithShape="0">
                    <a:prstClr val="black">
                      <a:alpha val="40000"/>
                    </a:prstClr>
                  </a:outerShdw>
                </a:effectLst>
                <a:tableStyleId>{5C22544A-7EE6-4342-B048-85BDC9FD1C3A}</a:tableStyleId>
              </a:tblPr>
              <a:tblGrid>
                <a:gridCol w="1304836">
                  <a:extLst>
                    <a:ext uri="{9D8B030D-6E8A-4147-A177-3AD203B41FA5}">
                      <a16:colId xmlns:a16="http://schemas.microsoft.com/office/drawing/2014/main" val="2232061252"/>
                    </a:ext>
                  </a:extLst>
                </a:gridCol>
                <a:gridCol w="1219184">
                  <a:extLst>
                    <a:ext uri="{9D8B030D-6E8A-4147-A177-3AD203B41FA5}">
                      <a16:colId xmlns:a16="http://schemas.microsoft.com/office/drawing/2014/main" val="2075973074"/>
                    </a:ext>
                  </a:extLst>
                </a:gridCol>
              </a:tblGrid>
              <a:tr h="190500">
                <a:tc>
                  <a:txBody>
                    <a:bodyPr/>
                    <a:lstStyle/>
                    <a:p>
                      <a:pPr>
                        <a:lnSpc>
                          <a:spcPct val="107000"/>
                        </a:lnSpc>
                        <a:spcAft>
                          <a:spcPts val="800"/>
                        </a:spcAft>
                      </a:pPr>
                      <a:r>
                        <a:rPr lang="es-CO" sz="800" b="0" i="0" u="none" strike="noStrike" cap="none" dirty="0">
                          <a:solidFill>
                            <a:srgbClr val="4E2009"/>
                          </a:solidFill>
                          <a:latin typeface="Nunito" pitchFamily="2" charset="0"/>
                          <a:ea typeface="+mn-ea"/>
                          <a:cs typeface="Arial"/>
                          <a:sym typeface="Arial"/>
                        </a:rPr>
                        <a:t>Tasa de Descuento</a:t>
                      </a:r>
                      <a:endParaRPr lang="es-MX" sz="800" b="0" i="0" u="none" strike="noStrike" cap="none" dirty="0">
                        <a:solidFill>
                          <a:srgbClr val="4E2009"/>
                        </a:solidFill>
                        <a:latin typeface="Nunito" pitchFamily="2" charset="0"/>
                        <a:ea typeface="+mn-ea"/>
                        <a:cs typeface="Arial"/>
                        <a:sym typeface="Arial"/>
                      </a:endParaRPr>
                    </a:p>
                  </a:txBody>
                  <a:tcPr marL="44450" marR="44450" marT="0" marB="0" anchor="b">
                    <a:solidFill>
                      <a:srgbClr val="FFC000"/>
                    </a:solidFill>
                  </a:tcPr>
                </a:tc>
                <a:tc>
                  <a:txBody>
                    <a:bodyPr/>
                    <a:lstStyle/>
                    <a:p>
                      <a:pPr algn="r">
                        <a:lnSpc>
                          <a:spcPct val="107000"/>
                        </a:lnSpc>
                        <a:spcAft>
                          <a:spcPts val="800"/>
                        </a:spcAft>
                      </a:pPr>
                      <a:r>
                        <a:rPr lang="es-CO" sz="800" b="0" i="0" u="none" strike="noStrike" cap="none" dirty="0">
                          <a:solidFill>
                            <a:srgbClr val="4E2009"/>
                          </a:solidFill>
                          <a:latin typeface="Nunito" pitchFamily="2" charset="0"/>
                          <a:ea typeface="+mn-ea"/>
                          <a:cs typeface="Arial"/>
                          <a:sym typeface="Arial"/>
                        </a:rPr>
                        <a:t>15,22%</a:t>
                      </a:r>
                      <a:endParaRPr lang="es-MX" sz="800" b="0" i="0" u="none" strike="noStrike" cap="none" dirty="0">
                        <a:solidFill>
                          <a:srgbClr val="4E2009"/>
                        </a:solidFill>
                        <a:latin typeface="Nunito" pitchFamily="2" charset="0"/>
                        <a:ea typeface="+mn-ea"/>
                        <a:cs typeface="Arial"/>
                        <a:sym typeface="Arial"/>
                      </a:endParaRPr>
                    </a:p>
                  </a:txBody>
                  <a:tcPr marL="44450" marR="44450" marT="0" marB="0" anchor="b">
                    <a:solidFill>
                      <a:srgbClr val="FFC000"/>
                    </a:solidFill>
                  </a:tcPr>
                </a:tc>
                <a:extLst>
                  <a:ext uri="{0D108BD9-81ED-4DB2-BD59-A6C34878D82A}">
                    <a16:rowId xmlns:a16="http://schemas.microsoft.com/office/drawing/2014/main" val="587621673"/>
                  </a:ext>
                </a:extLst>
              </a:tr>
              <a:tr h="190500">
                <a:tc>
                  <a:txBody>
                    <a:bodyPr/>
                    <a:lstStyle/>
                    <a:p>
                      <a:pPr>
                        <a:lnSpc>
                          <a:spcPct val="107000"/>
                        </a:lnSpc>
                        <a:spcAft>
                          <a:spcPts val="800"/>
                        </a:spcAft>
                      </a:pPr>
                      <a:r>
                        <a:rPr lang="es-CO" sz="800" b="0" i="0" u="none" strike="noStrike" cap="none" dirty="0">
                          <a:solidFill>
                            <a:srgbClr val="4E2009"/>
                          </a:solidFill>
                          <a:latin typeface="Nunito" pitchFamily="2" charset="0"/>
                          <a:ea typeface="+mn-ea"/>
                          <a:cs typeface="Arial"/>
                          <a:sym typeface="Arial"/>
                        </a:rPr>
                        <a:t>Valor presente Neto</a:t>
                      </a:r>
                      <a:endParaRPr lang="es-MX" sz="800" b="0" i="0" u="none" strike="noStrike" cap="none" dirty="0">
                        <a:solidFill>
                          <a:srgbClr val="4E2009"/>
                        </a:solidFill>
                        <a:latin typeface="Nunito" pitchFamily="2" charset="0"/>
                        <a:ea typeface="+mn-ea"/>
                        <a:cs typeface="Arial"/>
                        <a:sym typeface="Arial"/>
                      </a:endParaRPr>
                    </a:p>
                  </a:txBody>
                  <a:tcPr marL="44450" marR="44450" marT="0" marB="0" anchor="b">
                    <a:solidFill>
                      <a:srgbClr val="FFFF00"/>
                    </a:solidFill>
                  </a:tcPr>
                </a:tc>
                <a:tc>
                  <a:txBody>
                    <a:bodyPr/>
                    <a:lstStyle/>
                    <a:p>
                      <a:pPr algn="r">
                        <a:lnSpc>
                          <a:spcPct val="107000"/>
                        </a:lnSpc>
                        <a:spcAft>
                          <a:spcPts val="800"/>
                        </a:spcAft>
                      </a:pPr>
                      <a:r>
                        <a:rPr lang="es-CO" sz="800" b="0" i="0" u="none" strike="noStrike" cap="none" dirty="0">
                          <a:solidFill>
                            <a:srgbClr val="4E2009"/>
                          </a:solidFill>
                          <a:latin typeface="Nunito" pitchFamily="2" charset="0"/>
                          <a:ea typeface="+mn-ea"/>
                          <a:cs typeface="Arial"/>
                          <a:sym typeface="Arial"/>
                        </a:rPr>
                        <a:t>$ 332.703.655,55</a:t>
                      </a:r>
                      <a:endParaRPr lang="es-MX" sz="800" b="0" i="0" u="none" strike="noStrike" cap="none" dirty="0">
                        <a:solidFill>
                          <a:srgbClr val="4E2009"/>
                        </a:solidFill>
                        <a:latin typeface="Nunito" pitchFamily="2" charset="0"/>
                        <a:ea typeface="+mn-ea"/>
                        <a:cs typeface="Arial"/>
                        <a:sym typeface="Arial"/>
                      </a:endParaRPr>
                    </a:p>
                  </a:txBody>
                  <a:tcPr marL="44450" marR="44450" marT="0" marB="0" anchor="b">
                    <a:solidFill>
                      <a:srgbClr val="FFFF00"/>
                    </a:solidFill>
                  </a:tcPr>
                </a:tc>
                <a:extLst>
                  <a:ext uri="{0D108BD9-81ED-4DB2-BD59-A6C34878D82A}">
                    <a16:rowId xmlns:a16="http://schemas.microsoft.com/office/drawing/2014/main" val="4004879142"/>
                  </a:ext>
                </a:extLst>
              </a:tr>
              <a:tr h="190500">
                <a:tc>
                  <a:txBody>
                    <a:bodyPr/>
                    <a:lstStyle/>
                    <a:p>
                      <a:pPr>
                        <a:lnSpc>
                          <a:spcPct val="107000"/>
                        </a:lnSpc>
                        <a:spcAft>
                          <a:spcPts val="800"/>
                        </a:spcAft>
                      </a:pPr>
                      <a:r>
                        <a:rPr lang="es-CO" sz="800" b="0" i="0" u="none" strike="noStrike" cap="none" dirty="0">
                          <a:solidFill>
                            <a:srgbClr val="4E2009"/>
                          </a:solidFill>
                          <a:latin typeface="Nunito" pitchFamily="2" charset="0"/>
                          <a:ea typeface="+mn-ea"/>
                          <a:cs typeface="Arial"/>
                          <a:sym typeface="Arial"/>
                        </a:rPr>
                        <a:t>Tasa Interna de Retorno</a:t>
                      </a:r>
                      <a:endParaRPr lang="es-MX" sz="800" b="0" i="0" u="none" strike="noStrike" cap="none" dirty="0">
                        <a:solidFill>
                          <a:srgbClr val="4E2009"/>
                        </a:solidFill>
                        <a:latin typeface="Nunito" pitchFamily="2" charset="0"/>
                        <a:ea typeface="+mn-ea"/>
                        <a:cs typeface="Arial"/>
                        <a:sym typeface="Arial"/>
                      </a:endParaRPr>
                    </a:p>
                  </a:txBody>
                  <a:tcPr marL="44450" marR="44450" marT="0" marB="0" anchor="b">
                    <a:solidFill>
                      <a:srgbClr val="FFC000"/>
                    </a:solidFill>
                  </a:tcPr>
                </a:tc>
                <a:tc>
                  <a:txBody>
                    <a:bodyPr/>
                    <a:lstStyle/>
                    <a:p>
                      <a:pPr algn="r">
                        <a:lnSpc>
                          <a:spcPct val="107000"/>
                        </a:lnSpc>
                        <a:spcAft>
                          <a:spcPts val="800"/>
                        </a:spcAft>
                      </a:pPr>
                      <a:r>
                        <a:rPr lang="es-CO" sz="800" b="0" i="0" u="none" strike="noStrike" cap="none" dirty="0">
                          <a:solidFill>
                            <a:srgbClr val="4E2009"/>
                          </a:solidFill>
                          <a:latin typeface="Nunito" pitchFamily="2" charset="0"/>
                          <a:ea typeface="+mn-ea"/>
                          <a:cs typeface="Arial"/>
                          <a:sym typeface="Arial"/>
                        </a:rPr>
                        <a:t>16%</a:t>
                      </a:r>
                      <a:endParaRPr lang="es-MX" sz="800" b="0" i="0" u="none" strike="noStrike" cap="none" dirty="0">
                        <a:solidFill>
                          <a:srgbClr val="4E2009"/>
                        </a:solidFill>
                        <a:latin typeface="Nunito" pitchFamily="2" charset="0"/>
                        <a:ea typeface="+mn-ea"/>
                        <a:cs typeface="Arial"/>
                        <a:sym typeface="Arial"/>
                      </a:endParaRPr>
                    </a:p>
                  </a:txBody>
                  <a:tcPr marL="44450" marR="44450" marT="0" marB="0" anchor="b">
                    <a:solidFill>
                      <a:srgbClr val="FFC000"/>
                    </a:solidFill>
                  </a:tcPr>
                </a:tc>
                <a:extLst>
                  <a:ext uri="{0D108BD9-81ED-4DB2-BD59-A6C34878D82A}">
                    <a16:rowId xmlns:a16="http://schemas.microsoft.com/office/drawing/2014/main" val="3655130593"/>
                  </a:ext>
                </a:extLst>
              </a:tr>
              <a:tr h="190500">
                <a:tc>
                  <a:txBody>
                    <a:bodyPr/>
                    <a:lstStyle/>
                    <a:p>
                      <a:pPr>
                        <a:lnSpc>
                          <a:spcPct val="107000"/>
                        </a:lnSpc>
                        <a:spcAft>
                          <a:spcPts val="800"/>
                        </a:spcAft>
                      </a:pPr>
                      <a:r>
                        <a:rPr lang="es-CO" sz="800" b="0" i="0" u="none" strike="noStrike" cap="none">
                          <a:solidFill>
                            <a:srgbClr val="4E2009"/>
                          </a:solidFill>
                          <a:latin typeface="Nunito" pitchFamily="2" charset="0"/>
                          <a:ea typeface="+mn-ea"/>
                          <a:cs typeface="Arial"/>
                          <a:sym typeface="Arial"/>
                        </a:rPr>
                        <a:t>Indicador Beneficio Costo</a:t>
                      </a:r>
                      <a:endParaRPr lang="es-MX" sz="800" b="0" i="0" u="none" strike="noStrike" cap="none">
                        <a:solidFill>
                          <a:srgbClr val="4E2009"/>
                        </a:solidFill>
                        <a:latin typeface="Nunito" pitchFamily="2" charset="0"/>
                        <a:ea typeface="+mn-ea"/>
                        <a:cs typeface="Arial"/>
                        <a:sym typeface="Arial"/>
                      </a:endParaRPr>
                    </a:p>
                  </a:txBody>
                  <a:tcPr marL="44450" marR="44450" marT="0" marB="0" anchor="b">
                    <a:solidFill>
                      <a:srgbClr val="FFFF00"/>
                    </a:solidFill>
                  </a:tcPr>
                </a:tc>
                <a:tc>
                  <a:txBody>
                    <a:bodyPr/>
                    <a:lstStyle/>
                    <a:p>
                      <a:pPr algn="r">
                        <a:lnSpc>
                          <a:spcPct val="107000"/>
                        </a:lnSpc>
                        <a:spcAft>
                          <a:spcPts val="800"/>
                        </a:spcAft>
                      </a:pPr>
                      <a:r>
                        <a:rPr lang="es-CO" sz="800" b="0" i="0" u="none" strike="noStrike" cap="none" dirty="0">
                          <a:solidFill>
                            <a:srgbClr val="4E2009"/>
                          </a:solidFill>
                          <a:latin typeface="Nunito" pitchFamily="2" charset="0"/>
                          <a:ea typeface="+mn-ea"/>
                          <a:cs typeface="Arial"/>
                          <a:sym typeface="Arial"/>
                        </a:rPr>
                        <a:t>1,53</a:t>
                      </a:r>
                      <a:endParaRPr lang="es-MX" sz="800" b="0" i="0" u="none" strike="noStrike" cap="none" dirty="0">
                        <a:solidFill>
                          <a:srgbClr val="4E2009"/>
                        </a:solidFill>
                        <a:latin typeface="Nunito" pitchFamily="2" charset="0"/>
                        <a:ea typeface="+mn-ea"/>
                        <a:cs typeface="Arial"/>
                        <a:sym typeface="Arial"/>
                      </a:endParaRPr>
                    </a:p>
                  </a:txBody>
                  <a:tcPr marL="44450" marR="44450" marT="0" marB="0" anchor="b">
                    <a:solidFill>
                      <a:srgbClr val="FFFF00"/>
                    </a:solidFill>
                  </a:tcPr>
                </a:tc>
                <a:extLst>
                  <a:ext uri="{0D108BD9-81ED-4DB2-BD59-A6C34878D82A}">
                    <a16:rowId xmlns:a16="http://schemas.microsoft.com/office/drawing/2014/main" val="2186642917"/>
                  </a:ext>
                </a:extLst>
              </a:tr>
            </a:tbl>
          </a:graphicData>
        </a:graphic>
      </p:graphicFrame>
      <p:sp>
        <p:nvSpPr>
          <p:cNvPr id="28" name="CuadroTexto 27">
            <a:extLst>
              <a:ext uri="{FF2B5EF4-FFF2-40B4-BE49-F238E27FC236}">
                <a16:creationId xmlns:a16="http://schemas.microsoft.com/office/drawing/2014/main" id="{E225255C-DC06-49C6-8350-94F806FF171D}"/>
              </a:ext>
            </a:extLst>
          </p:cNvPr>
          <p:cNvSpPr txBox="1"/>
          <p:nvPr/>
        </p:nvSpPr>
        <p:spPr>
          <a:xfrm>
            <a:off x="6519304" y="6145835"/>
            <a:ext cx="5490117" cy="584775"/>
          </a:xfrm>
          <a:prstGeom prst="rect">
            <a:avLst/>
          </a:prstGeom>
          <a:noFill/>
        </p:spPr>
        <p:txBody>
          <a:bodyPr wrap="square">
            <a:spAutoFit/>
          </a:bodyPr>
          <a:lstStyle/>
          <a:p>
            <a:pPr algn="just"/>
            <a:r>
              <a:rPr lang="es-CO" sz="800" dirty="0">
                <a:solidFill>
                  <a:srgbClr val="4E2009"/>
                </a:solidFill>
                <a:latin typeface="Nunito" pitchFamily="2" charset="0"/>
                <a:ea typeface="+mn-ea"/>
              </a:rPr>
              <a:t>Al incluir los impactos indirectos o “externalidades” y proyectar un incremento anual con base en el </a:t>
            </a:r>
            <a:r>
              <a:rPr lang="es-CO" sz="800" dirty="0" err="1">
                <a:solidFill>
                  <a:srgbClr val="4E2009"/>
                </a:solidFill>
                <a:latin typeface="Nunito" pitchFamily="2" charset="0"/>
                <a:ea typeface="+mn-ea"/>
              </a:rPr>
              <a:t>IPP</a:t>
            </a:r>
            <a:r>
              <a:rPr lang="es-CO" sz="800" dirty="0">
                <a:solidFill>
                  <a:srgbClr val="4E2009"/>
                </a:solidFill>
                <a:latin typeface="Nunito" pitchFamily="2" charset="0"/>
                <a:ea typeface="+mn-ea"/>
              </a:rPr>
              <a:t> estimado, obtenemos un indicador Beneficio – Costo mayor a uno y la tasa interna de retorno es superior a la tasa de descuento que está establecida para este tipo de proyectos, por lo que se puede concluir, que, si bien no es viable en la vía de las transacciones de mercado, el proyecto es claramente viable.</a:t>
            </a:r>
            <a:endParaRPr lang="es-MX" sz="800" dirty="0">
              <a:solidFill>
                <a:srgbClr val="4E2009"/>
              </a:solidFill>
              <a:latin typeface="Nunito" pitchFamily="2" charset="0"/>
              <a:ea typeface="+mn-ea"/>
            </a:endParaRPr>
          </a:p>
        </p:txBody>
      </p:sp>
      <p:sp>
        <p:nvSpPr>
          <p:cNvPr id="30" name="CuadroTexto 29">
            <a:extLst>
              <a:ext uri="{FF2B5EF4-FFF2-40B4-BE49-F238E27FC236}">
                <a16:creationId xmlns:a16="http://schemas.microsoft.com/office/drawing/2014/main" id="{58355AD1-3ECD-4766-9445-878DB5841928}"/>
              </a:ext>
            </a:extLst>
          </p:cNvPr>
          <p:cNvSpPr txBox="1"/>
          <p:nvPr/>
        </p:nvSpPr>
        <p:spPr>
          <a:xfrm>
            <a:off x="8275786" y="3690510"/>
            <a:ext cx="2706353" cy="307777"/>
          </a:xfrm>
          <a:prstGeom prst="rect">
            <a:avLst/>
          </a:prstGeom>
          <a:noFill/>
        </p:spPr>
        <p:txBody>
          <a:bodyPr wrap="square">
            <a:spAutoFit/>
          </a:bodyPr>
          <a:lstStyle/>
          <a:p>
            <a:pPr lvl="1" algn="ctr"/>
            <a:r>
              <a:rPr lang="es-CO" b="1" dirty="0">
                <a:solidFill>
                  <a:srgbClr val="4E2009"/>
                </a:solidFill>
                <a:latin typeface="Nunito" pitchFamily="2" charset="0"/>
              </a:rPr>
              <a:t>INDICADORES FINANCIEROS</a:t>
            </a:r>
          </a:p>
        </p:txBody>
      </p:sp>
      <p:sp>
        <p:nvSpPr>
          <p:cNvPr id="24" name="Google Shape;165;p6">
            <a:extLst>
              <a:ext uri="{FF2B5EF4-FFF2-40B4-BE49-F238E27FC236}">
                <a16:creationId xmlns:a16="http://schemas.microsoft.com/office/drawing/2014/main" id="{E81D323A-F4FD-4217-9F7F-73B7624FF5B4}"/>
              </a:ext>
            </a:extLst>
          </p:cNvPr>
          <p:cNvSpPr txBox="1"/>
          <p:nvPr/>
        </p:nvSpPr>
        <p:spPr>
          <a:xfrm>
            <a:off x="9319522" y="1175342"/>
            <a:ext cx="2759019" cy="2400617"/>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RPr/>
            </a:defPPr>
            <a:lvl1pPr algn="just">
              <a:defRPr b="1">
                <a:solidFill>
                  <a:srgbClr val="3F3F3F"/>
                </a:solidFill>
                <a:latin typeface="Nunito"/>
              </a:defRPr>
            </a:lvl1pPr>
            <a:lvl2pPr>
              <a:defRPr/>
            </a:lvl2pPr>
          </a:lstStyle>
          <a:p>
            <a:pPr lvl="1" algn="ctr"/>
            <a:r>
              <a:rPr lang="en-GB" sz="1000" b="1" dirty="0">
                <a:solidFill>
                  <a:srgbClr val="4E2009"/>
                </a:solidFill>
                <a:latin typeface="Nunito" pitchFamily="2" charset="0"/>
              </a:rPr>
              <a:t>ALTERNATIVAS DE </a:t>
            </a:r>
            <a:r>
              <a:rPr lang="es-CO" sz="1000" b="1" dirty="0">
                <a:solidFill>
                  <a:srgbClr val="4E2009"/>
                </a:solidFill>
                <a:latin typeface="Nunito" pitchFamily="2" charset="0"/>
              </a:rPr>
              <a:t>FINANCIACIÓN PRIVADAS</a:t>
            </a:r>
          </a:p>
          <a:p>
            <a:pPr lvl="1"/>
            <a:endParaRPr lang="en-GB" sz="1000" b="1" dirty="0">
              <a:solidFill>
                <a:srgbClr val="4E2009"/>
              </a:solidFill>
              <a:latin typeface="Nunito" pitchFamily="2" charset="0"/>
            </a:endParaRPr>
          </a:p>
          <a:p>
            <a:pPr marL="285750" lvl="5" indent="-285750" algn="just">
              <a:buFont typeface="Wingdings" panose="05000000000000000000" pitchFamily="2" charset="2"/>
              <a:buChar char="§"/>
            </a:pPr>
            <a:r>
              <a:rPr lang="es-CO" sz="800" dirty="0">
                <a:solidFill>
                  <a:srgbClr val="4E2009"/>
                </a:solidFill>
                <a:latin typeface="Nunito" pitchFamily="2" charset="0"/>
              </a:rPr>
              <a:t>Bancos Comerciales y Corporativos</a:t>
            </a:r>
          </a:p>
          <a:p>
            <a:pPr marL="285750" lvl="5" indent="-285750" algn="just">
              <a:buFont typeface="Wingdings" panose="05000000000000000000" pitchFamily="2" charset="2"/>
              <a:buChar char="§"/>
            </a:pPr>
            <a:r>
              <a:rPr lang="es-CO" sz="800" dirty="0">
                <a:solidFill>
                  <a:srgbClr val="4E2009"/>
                </a:solidFill>
                <a:latin typeface="Nunito" pitchFamily="2" charset="0"/>
              </a:rPr>
              <a:t>Instituciones Financieras de Desarrollo y Bancos de Segundo Piso</a:t>
            </a:r>
          </a:p>
          <a:p>
            <a:pPr marL="285750" lvl="5" indent="-285750" algn="just">
              <a:buFont typeface="Wingdings" panose="05000000000000000000" pitchFamily="2" charset="2"/>
              <a:buChar char="§"/>
            </a:pPr>
            <a:r>
              <a:rPr lang="es-CO" sz="800" dirty="0">
                <a:solidFill>
                  <a:srgbClr val="4E2009"/>
                </a:solidFill>
                <a:latin typeface="Nunito" pitchFamily="2" charset="0"/>
              </a:rPr>
              <a:t>Fondos de Capital Privado y Capital de Riesgo</a:t>
            </a:r>
          </a:p>
          <a:p>
            <a:pPr marL="285750" lvl="5" indent="-285750" algn="just">
              <a:buFont typeface="Wingdings" panose="05000000000000000000" pitchFamily="2" charset="2"/>
              <a:buChar char="§"/>
            </a:pPr>
            <a:r>
              <a:rPr lang="es-CO" sz="800" dirty="0">
                <a:solidFill>
                  <a:srgbClr val="4E2009"/>
                </a:solidFill>
                <a:latin typeface="Nunito" pitchFamily="2" charset="0"/>
              </a:rPr>
              <a:t>Inversionistas Ángeles</a:t>
            </a:r>
          </a:p>
          <a:p>
            <a:pPr marL="285750" lvl="5" indent="-285750" algn="just">
              <a:buFont typeface="Wingdings" panose="05000000000000000000" pitchFamily="2" charset="2"/>
              <a:buChar char="§"/>
            </a:pPr>
            <a:r>
              <a:rPr lang="es-CO" sz="800" dirty="0">
                <a:solidFill>
                  <a:srgbClr val="4E2009"/>
                </a:solidFill>
                <a:latin typeface="Nunito" pitchFamily="2" charset="0"/>
              </a:rPr>
              <a:t>Financiamiento Colectivo (Crowdfunding</a:t>
            </a:r>
            <a:r>
              <a:rPr lang="en-GB" sz="800" dirty="0">
                <a:solidFill>
                  <a:srgbClr val="4E2009"/>
                </a:solidFill>
                <a:latin typeface="Nunito" pitchFamily="2" charset="0"/>
              </a:rPr>
              <a:t>)</a:t>
            </a:r>
          </a:p>
          <a:p>
            <a:pPr marL="285750" lvl="5" indent="-285750" algn="just">
              <a:buFont typeface="Wingdings" panose="05000000000000000000" pitchFamily="2" charset="2"/>
              <a:buChar char="§"/>
            </a:pPr>
            <a:r>
              <a:rPr lang="es-ES" sz="800" dirty="0">
                <a:solidFill>
                  <a:srgbClr val="4E2009"/>
                </a:solidFill>
                <a:latin typeface="Nunito" pitchFamily="2" charset="0"/>
              </a:rPr>
              <a:t>Empresas del Sector Energético (</a:t>
            </a:r>
            <a:r>
              <a:rPr lang="es-ES" sz="800" dirty="0" err="1">
                <a:solidFill>
                  <a:srgbClr val="4E2009"/>
                </a:solidFill>
                <a:latin typeface="Nunito" pitchFamily="2" charset="0"/>
              </a:rPr>
              <a:t>Joint</a:t>
            </a:r>
            <a:r>
              <a:rPr lang="es-ES" sz="800" dirty="0">
                <a:solidFill>
                  <a:srgbClr val="4E2009"/>
                </a:solidFill>
                <a:latin typeface="Nunito" pitchFamily="2" charset="0"/>
              </a:rPr>
              <a:t> Ventures y Alianzas Estratégicas)</a:t>
            </a:r>
          </a:p>
          <a:p>
            <a:pPr marL="285750" lvl="5" indent="-285750" algn="just">
              <a:buFont typeface="Wingdings" panose="05000000000000000000" pitchFamily="2" charset="2"/>
              <a:buChar char="§"/>
            </a:pPr>
            <a:r>
              <a:rPr lang="es-ES" sz="800" dirty="0">
                <a:solidFill>
                  <a:srgbClr val="4E2009"/>
                </a:solidFill>
                <a:latin typeface="Nunito" pitchFamily="2" charset="0"/>
              </a:rPr>
              <a:t>Fondos de Inversión de Impacto y Responsabilidad Social</a:t>
            </a:r>
          </a:p>
          <a:p>
            <a:pPr marL="285750" lvl="5" indent="-285750" algn="just">
              <a:buFont typeface="Wingdings" panose="05000000000000000000" pitchFamily="2" charset="2"/>
              <a:buChar char="§"/>
            </a:pPr>
            <a:r>
              <a:rPr lang="es-ES" sz="800" dirty="0">
                <a:solidFill>
                  <a:srgbClr val="4E2009"/>
                </a:solidFill>
                <a:latin typeface="Nunito" pitchFamily="2" charset="0"/>
              </a:rPr>
              <a:t>Financiamiento Verde y Bonos Verdes</a:t>
            </a:r>
          </a:p>
          <a:p>
            <a:pPr marL="285750" lvl="5" indent="-285750" algn="just">
              <a:buFont typeface="Wingdings" panose="05000000000000000000" pitchFamily="2" charset="2"/>
              <a:buChar char="§"/>
            </a:pPr>
            <a:r>
              <a:rPr lang="es-ES" sz="800" dirty="0">
                <a:solidFill>
                  <a:srgbClr val="4E2009"/>
                </a:solidFill>
                <a:latin typeface="Nunito" pitchFamily="2" charset="0"/>
              </a:rPr>
              <a:t>Organismos Internacionales y Agencias de Cooperación</a:t>
            </a:r>
          </a:p>
          <a:p>
            <a:pPr marL="285750" lvl="5" indent="-285750" algn="just">
              <a:buFont typeface="Wingdings" panose="05000000000000000000" pitchFamily="2" charset="2"/>
              <a:buChar char="§"/>
            </a:pPr>
            <a:r>
              <a:rPr lang="es-ES" sz="800" dirty="0">
                <a:solidFill>
                  <a:srgbClr val="4E2009"/>
                </a:solidFill>
                <a:latin typeface="Nunito" pitchFamily="2" charset="0"/>
              </a:rPr>
              <a:t>Empresas de Servicios Energéticos (</a:t>
            </a:r>
            <a:r>
              <a:rPr lang="es-ES" sz="800" dirty="0" err="1">
                <a:solidFill>
                  <a:srgbClr val="4E2009"/>
                </a:solidFill>
                <a:latin typeface="Nunito" pitchFamily="2" charset="0"/>
              </a:rPr>
              <a:t>ESCOs</a:t>
            </a:r>
            <a:r>
              <a:rPr lang="es-ES" sz="800" dirty="0">
                <a:solidFill>
                  <a:srgbClr val="4E2009"/>
                </a:solidFill>
                <a:latin typeface="Nunito" pitchFamily="2" charset="0"/>
              </a:rPr>
              <a:t>)</a:t>
            </a:r>
          </a:p>
          <a:p>
            <a:pPr marL="285750" lvl="5" indent="-285750" algn="just">
              <a:buFont typeface="Wingdings" panose="05000000000000000000" pitchFamily="2" charset="2"/>
              <a:buChar char="§"/>
            </a:pPr>
            <a:r>
              <a:rPr lang="es-ES" sz="800" dirty="0">
                <a:solidFill>
                  <a:srgbClr val="4E2009"/>
                </a:solidFill>
                <a:latin typeface="Nunito" pitchFamily="2" charset="0"/>
              </a:rPr>
              <a:t>Microfinanzas y Cooperativas de Ahorro y Crédito</a:t>
            </a:r>
            <a:endParaRPr lang="en-GB" sz="800" b="1" dirty="0">
              <a:solidFill>
                <a:srgbClr val="4E2009"/>
              </a:solidFill>
              <a:latin typeface="Nunito" pitchFamily="2" charset="0"/>
            </a:endParaRPr>
          </a:p>
        </p:txBody>
      </p:sp>
    </p:spTree>
    <p:extLst>
      <p:ext uri="{BB962C8B-B14F-4D97-AF65-F5344CB8AC3E}">
        <p14:creationId xmlns:p14="http://schemas.microsoft.com/office/powerpoint/2010/main" val="625263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descr="Imagen generada">
            <a:extLst>
              <a:ext uri="{FF2B5EF4-FFF2-40B4-BE49-F238E27FC236}">
                <a16:creationId xmlns:a16="http://schemas.microsoft.com/office/drawing/2014/main" id="{DC713B91-A616-4B5B-8500-7D11A9A6D3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1999" cy="6714836"/>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18484DA1-2E48-42E5-9842-43D24216AD97}"/>
              </a:ext>
            </a:extLst>
          </p:cNvPr>
          <p:cNvSpPr txBox="1"/>
          <p:nvPr/>
        </p:nvSpPr>
        <p:spPr>
          <a:xfrm>
            <a:off x="-401780" y="335639"/>
            <a:ext cx="6160654" cy="1077218"/>
          </a:xfrm>
          <a:prstGeom prst="rect">
            <a:avLst/>
          </a:prstGeom>
          <a:noFill/>
        </p:spPr>
        <p:txBody>
          <a:bodyPr wrap="square">
            <a:spAutoFit/>
          </a:bodyPr>
          <a:lstStyle/>
          <a:p>
            <a:pPr algn="ctr"/>
            <a:r>
              <a:rPr lang="es-MX" sz="3200" b="1" dirty="0">
                <a:solidFill>
                  <a:srgbClr val="4E2009"/>
                </a:solidFill>
                <a:latin typeface="Nunito" pitchFamily="2" charset="0"/>
                <a:ea typeface="+mn-ea"/>
                <a:sym typeface="Nunito Sans"/>
              </a:rPr>
              <a:t>SOSTENIBILIDAD DEL PROYECTO</a:t>
            </a:r>
            <a:endParaRPr lang="es-MX" sz="3200" b="1" dirty="0">
              <a:solidFill>
                <a:srgbClr val="4E2009"/>
              </a:solidFill>
              <a:latin typeface="Nunito" pitchFamily="2" charset="0"/>
              <a:ea typeface="+mn-ea"/>
            </a:endParaRPr>
          </a:p>
        </p:txBody>
      </p:sp>
    </p:spTree>
    <p:extLst>
      <p:ext uri="{BB962C8B-B14F-4D97-AF65-F5344CB8AC3E}">
        <p14:creationId xmlns:p14="http://schemas.microsoft.com/office/powerpoint/2010/main" val="2303364220"/>
      </p:ext>
    </p:extLst>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1230</TotalTime>
  <Words>3824</Words>
  <Application>Microsoft Office PowerPoint</Application>
  <PresentationFormat>Panorámica</PresentationFormat>
  <Paragraphs>596</Paragraphs>
  <Slides>20</Slides>
  <Notes>15</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20</vt:i4>
      </vt:variant>
    </vt:vector>
  </HeadingPairs>
  <TitlesOfParts>
    <vt:vector size="29" baseType="lpstr">
      <vt:lpstr>Cambria Math</vt:lpstr>
      <vt:lpstr>Arial</vt:lpstr>
      <vt:lpstr>Aptos</vt:lpstr>
      <vt:lpstr>Nunito Sans</vt:lpstr>
      <vt:lpstr>Wingdings</vt:lpstr>
      <vt:lpstr>Nunito</vt:lpstr>
      <vt:lpstr>Verdana</vt:lpstr>
      <vt:lpstr>Play</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RAFAEL FERNANDO POSADA RUEDA</dc:creator>
  <cp:lastModifiedBy>Luis Alejandro Orjuela Mayusa</cp:lastModifiedBy>
  <cp:revision>85</cp:revision>
  <dcterms:created xsi:type="dcterms:W3CDTF">2024-06-18T22:20:22Z</dcterms:created>
  <dcterms:modified xsi:type="dcterms:W3CDTF">2025-04-30T13:32:03Z</dcterms:modified>
</cp:coreProperties>
</file>